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7"/>
  </p:notesMasterIdLst>
  <p:sldIdLst>
    <p:sldId id="298" r:id="rId2"/>
    <p:sldId id="256" r:id="rId3"/>
    <p:sldId id="259" r:id="rId4"/>
    <p:sldId id="297" r:id="rId5"/>
    <p:sldId id="290" r:id="rId6"/>
    <p:sldId id="301" r:id="rId7"/>
    <p:sldId id="291" r:id="rId8"/>
    <p:sldId id="302" r:id="rId9"/>
    <p:sldId id="292" r:id="rId10"/>
    <p:sldId id="303" r:id="rId11"/>
    <p:sldId id="304" r:id="rId12"/>
    <p:sldId id="305" r:id="rId13"/>
    <p:sldId id="293" r:id="rId14"/>
    <p:sldId id="306" r:id="rId15"/>
    <p:sldId id="312" r:id="rId16"/>
    <p:sldId id="307" r:id="rId17"/>
    <p:sldId id="294" r:id="rId18"/>
    <p:sldId id="299" r:id="rId19"/>
    <p:sldId id="300" r:id="rId20"/>
    <p:sldId id="295" r:id="rId21"/>
    <p:sldId id="308" r:id="rId22"/>
    <p:sldId id="309" r:id="rId23"/>
    <p:sldId id="310" r:id="rId24"/>
    <p:sldId id="311" r:id="rId25"/>
    <p:sldId id="289"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B406EFC4-B086-4A77-8129-22E9385F739C}">
  <a:tblStyle styleId="{B406EFC4-B086-4A77-8129-22E9385F739C}"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2160"/>
    <p:restoredTop sz="94444"/>
  </p:normalViewPr>
  <p:slideViewPr>
    <p:cSldViewPr snapToGrid="0" snapToObjects="1">
      <p:cViewPr varScale="1">
        <p:scale>
          <a:sx n="91" d="100"/>
          <a:sy n="91" d="100"/>
        </p:scale>
        <p:origin x="-540" y="-96"/>
      </p:cViewPr>
      <p:guideLst>
        <p:guide orient="horz" pos="162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extLst>
      <p:ext uri="{BB962C8B-B14F-4D97-AF65-F5344CB8AC3E}">
        <p14:creationId xmlns:p14="http://schemas.microsoft.com/office/powerpoint/2010/main" xmlns="" val="56377393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650742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2011987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290446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1068056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980784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8" name="Shape 24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2071201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1068056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1068056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1068056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1068056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1068056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xmlns="" val="1107981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xmlns="" val="2047454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10680566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Shape 10" descr="paint_transparent1.png"/>
          <p:cNvPicPr preferRelativeResize="0"/>
          <p:nvPr/>
        </p:nvPicPr>
        <p:blipFill rotWithShape="1">
          <a:blip r:embed="rId3">
            <a:alphaModFix/>
          </a:blip>
          <a:srcRect l="55211"/>
          <a:stretch/>
        </p:blipFill>
        <p:spPr>
          <a:xfrm>
            <a:off x="1" y="0"/>
            <a:ext cx="4095677" cy="5143500"/>
          </a:xfrm>
          <a:prstGeom prst="rect">
            <a:avLst/>
          </a:prstGeom>
          <a:noFill/>
          <a:ln>
            <a:noFill/>
          </a:ln>
        </p:spPr>
      </p:pic>
      <p:sp>
        <p:nvSpPr>
          <p:cNvPr id="11" name="Shape 11"/>
          <p:cNvSpPr txBox="1">
            <a:spLocks noGrp="1"/>
          </p:cNvSpPr>
          <p:nvPr>
            <p:ph type="ctrTitle"/>
          </p:nvPr>
        </p:nvSpPr>
        <p:spPr>
          <a:xfrm>
            <a:off x="3208125" y="3287225"/>
            <a:ext cx="5250300" cy="1159800"/>
          </a:xfrm>
          <a:prstGeom prst="rect">
            <a:avLst/>
          </a:prstGeom>
        </p:spPr>
        <p:txBody>
          <a:bodyPr wrap="square" lIns="91425" tIns="91425" rIns="91425" bIns="91425" anchor="b" anchorCtr="0"/>
          <a:lstStyle>
            <a:lvl1pPr lvl="0" algn="r">
              <a:spcBef>
                <a:spcPts val="0"/>
              </a:spcBef>
              <a:buClr>
                <a:srgbClr val="FFFFFF"/>
              </a:buClr>
              <a:buSzPct val="100000"/>
              <a:buFont typeface="Lato Light"/>
              <a:defRPr sz="5000">
                <a:solidFill>
                  <a:srgbClr val="FFFFFF"/>
                </a:solidFill>
                <a:latin typeface="Lato Light"/>
                <a:ea typeface="Lato Light"/>
                <a:cs typeface="Lato Light"/>
                <a:sym typeface="Lato Light"/>
              </a:defRPr>
            </a:lvl1pPr>
            <a:lvl2pPr lvl="1" algn="r">
              <a:spcBef>
                <a:spcPts val="0"/>
              </a:spcBef>
              <a:buClr>
                <a:srgbClr val="FFFFFF"/>
              </a:buClr>
              <a:buSzPct val="100000"/>
              <a:buFont typeface="Lato Light"/>
              <a:defRPr sz="5000">
                <a:solidFill>
                  <a:srgbClr val="FFFFFF"/>
                </a:solidFill>
                <a:latin typeface="Lato Light"/>
                <a:ea typeface="Lato Light"/>
                <a:cs typeface="Lato Light"/>
                <a:sym typeface="Lato Light"/>
              </a:defRPr>
            </a:lvl2pPr>
            <a:lvl3pPr lvl="2" algn="r">
              <a:spcBef>
                <a:spcPts val="0"/>
              </a:spcBef>
              <a:buClr>
                <a:srgbClr val="FFFFFF"/>
              </a:buClr>
              <a:buSzPct val="100000"/>
              <a:buFont typeface="Lato Light"/>
              <a:defRPr sz="5000">
                <a:solidFill>
                  <a:srgbClr val="FFFFFF"/>
                </a:solidFill>
                <a:latin typeface="Lato Light"/>
                <a:ea typeface="Lato Light"/>
                <a:cs typeface="Lato Light"/>
                <a:sym typeface="Lato Light"/>
              </a:defRPr>
            </a:lvl3pPr>
            <a:lvl4pPr lvl="3" algn="r">
              <a:spcBef>
                <a:spcPts val="0"/>
              </a:spcBef>
              <a:buClr>
                <a:srgbClr val="FFFFFF"/>
              </a:buClr>
              <a:buSzPct val="100000"/>
              <a:buFont typeface="Lato Light"/>
              <a:defRPr sz="5000">
                <a:solidFill>
                  <a:srgbClr val="FFFFFF"/>
                </a:solidFill>
                <a:latin typeface="Lato Light"/>
                <a:ea typeface="Lato Light"/>
                <a:cs typeface="Lato Light"/>
                <a:sym typeface="Lato Light"/>
              </a:defRPr>
            </a:lvl4pPr>
            <a:lvl5pPr lvl="4" algn="r">
              <a:spcBef>
                <a:spcPts val="0"/>
              </a:spcBef>
              <a:buClr>
                <a:srgbClr val="FFFFFF"/>
              </a:buClr>
              <a:buSzPct val="100000"/>
              <a:buFont typeface="Lato Light"/>
              <a:defRPr sz="5000">
                <a:solidFill>
                  <a:srgbClr val="FFFFFF"/>
                </a:solidFill>
                <a:latin typeface="Lato Light"/>
                <a:ea typeface="Lato Light"/>
                <a:cs typeface="Lato Light"/>
                <a:sym typeface="Lato Light"/>
              </a:defRPr>
            </a:lvl5pPr>
            <a:lvl6pPr lvl="5" algn="r">
              <a:spcBef>
                <a:spcPts val="0"/>
              </a:spcBef>
              <a:buClr>
                <a:srgbClr val="FFFFFF"/>
              </a:buClr>
              <a:buSzPct val="100000"/>
              <a:buFont typeface="Lato Light"/>
              <a:defRPr sz="5000">
                <a:solidFill>
                  <a:srgbClr val="FFFFFF"/>
                </a:solidFill>
                <a:latin typeface="Lato Light"/>
                <a:ea typeface="Lato Light"/>
                <a:cs typeface="Lato Light"/>
                <a:sym typeface="Lato Light"/>
              </a:defRPr>
            </a:lvl6pPr>
            <a:lvl7pPr lvl="6" algn="r">
              <a:spcBef>
                <a:spcPts val="0"/>
              </a:spcBef>
              <a:buClr>
                <a:srgbClr val="FFFFFF"/>
              </a:buClr>
              <a:buSzPct val="100000"/>
              <a:buFont typeface="Lato Light"/>
              <a:defRPr sz="5000">
                <a:solidFill>
                  <a:srgbClr val="FFFFFF"/>
                </a:solidFill>
                <a:latin typeface="Lato Light"/>
                <a:ea typeface="Lato Light"/>
                <a:cs typeface="Lato Light"/>
                <a:sym typeface="Lato Light"/>
              </a:defRPr>
            </a:lvl7pPr>
            <a:lvl8pPr lvl="7" algn="r">
              <a:spcBef>
                <a:spcPts val="0"/>
              </a:spcBef>
              <a:buClr>
                <a:srgbClr val="FFFFFF"/>
              </a:buClr>
              <a:buSzPct val="100000"/>
              <a:buFont typeface="Lato Light"/>
              <a:defRPr sz="5000">
                <a:solidFill>
                  <a:srgbClr val="FFFFFF"/>
                </a:solidFill>
                <a:latin typeface="Lato Light"/>
                <a:ea typeface="Lato Light"/>
                <a:cs typeface="Lato Light"/>
                <a:sym typeface="Lato Light"/>
              </a:defRPr>
            </a:lvl8pPr>
            <a:lvl9pPr lvl="8" algn="r">
              <a:spcBef>
                <a:spcPts val="0"/>
              </a:spcBef>
              <a:buClr>
                <a:srgbClr val="FFFFFF"/>
              </a:buClr>
              <a:buSzPct val="100000"/>
              <a:buFont typeface="Lato Light"/>
              <a:defRPr sz="5000">
                <a:solidFill>
                  <a:srgbClr val="FFFFFF"/>
                </a:solidFill>
                <a:latin typeface="Lato Light"/>
                <a:ea typeface="Lato Light"/>
                <a:cs typeface="Lato Light"/>
                <a:sym typeface="Lato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bg>
      <p:bgPr>
        <a:blipFill>
          <a:blip r:embed="rId2">
            <a:alphaModFix/>
          </a:blip>
          <a:stretch>
            <a:fillRect/>
          </a:stretch>
        </a:blipFill>
        <a:effectLst/>
      </p:bgPr>
    </p:bg>
    <p:spTree>
      <p:nvGrpSpPr>
        <p:cNvPr id="1" name="Shape 12"/>
        <p:cNvGrpSpPr/>
        <p:nvPr/>
      </p:nvGrpSpPr>
      <p:grpSpPr>
        <a:xfrm>
          <a:off x="0" y="0"/>
          <a:ext cx="0" cy="0"/>
          <a:chOff x="0" y="0"/>
          <a:chExt cx="0" cy="0"/>
        </a:xfrm>
      </p:grpSpPr>
      <p:pic>
        <p:nvPicPr>
          <p:cNvPr id="13" name="Shape 13" descr="paint_transparent4.png"/>
          <p:cNvPicPr preferRelativeResize="0"/>
          <p:nvPr/>
        </p:nvPicPr>
        <p:blipFill rotWithShape="1">
          <a:blip r:embed="rId3">
            <a:alphaModFix/>
          </a:blip>
          <a:srcRect r="49954"/>
          <a:stretch/>
        </p:blipFill>
        <p:spPr>
          <a:xfrm>
            <a:off x="4567925" y="0"/>
            <a:ext cx="4576075" cy="5143524"/>
          </a:xfrm>
          <a:prstGeom prst="rect">
            <a:avLst/>
          </a:prstGeom>
          <a:noFill/>
          <a:ln>
            <a:noFill/>
          </a:ln>
        </p:spPr>
      </p:pic>
      <p:sp>
        <p:nvSpPr>
          <p:cNvPr id="14" name="Shape 14"/>
          <p:cNvSpPr/>
          <p:nvPr/>
        </p:nvSpPr>
        <p:spPr>
          <a:xfrm>
            <a:off x="0" y="-150"/>
            <a:ext cx="5300700" cy="51435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15" name="Shape 15"/>
          <p:cNvSpPr txBox="1">
            <a:spLocks noGrp="1"/>
          </p:cNvSpPr>
          <p:nvPr>
            <p:ph type="ctrTitle"/>
          </p:nvPr>
        </p:nvSpPr>
        <p:spPr>
          <a:xfrm>
            <a:off x="685800" y="2878750"/>
            <a:ext cx="3914700" cy="1159800"/>
          </a:xfrm>
          <a:prstGeom prst="rect">
            <a:avLst/>
          </a:prstGeom>
        </p:spPr>
        <p:txBody>
          <a:bodyPr wrap="square" lIns="91425" tIns="91425" rIns="91425" bIns="91425" anchor="b"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16" name="Shape 16"/>
          <p:cNvSpPr txBox="1">
            <a:spLocks noGrp="1"/>
          </p:cNvSpPr>
          <p:nvPr>
            <p:ph type="subTitle" idx="1"/>
          </p:nvPr>
        </p:nvSpPr>
        <p:spPr>
          <a:xfrm>
            <a:off x="685800" y="4135454"/>
            <a:ext cx="3914700" cy="784800"/>
          </a:xfrm>
          <a:prstGeom prst="rect">
            <a:avLst/>
          </a:prstGeom>
        </p:spPr>
        <p:txBody>
          <a:bodyPr wrap="square" lIns="91425" tIns="91425" rIns="91425" bIns="91425" anchor="t" anchorCtr="0"/>
          <a:lstStyle>
            <a:lvl1pPr lvl="0" rtl="0">
              <a:spcBef>
                <a:spcPts val="0"/>
              </a:spcBef>
              <a:buClr>
                <a:schemeClr val="dk2"/>
              </a:buClr>
              <a:buSzPct val="100000"/>
              <a:buNone/>
              <a:defRPr sz="1400">
                <a:solidFill>
                  <a:schemeClr val="dk2"/>
                </a:solidFill>
              </a:defRPr>
            </a:lvl1pPr>
            <a:lvl2pPr lvl="1" rtl="0">
              <a:spcBef>
                <a:spcPts val="0"/>
              </a:spcBef>
              <a:buClr>
                <a:schemeClr val="dk2"/>
              </a:buClr>
              <a:buSzPct val="100000"/>
              <a:buNone/>
              <a:defRPr sz="1400">
                <a:solidFill>
                  <a:schemeClr val="dk2"/>
                </a:solidFill>
              </a:defRPr>
            </a:lvl2pPr>
            <a:lvl3pPr lvl="2" rtl="0">
              <a:spcBef>
                <a:spcPts val="0"/>
              </a:spcBef>
              <a:buClr>
                <a:schemeClr val="dk2"/>
              </a:buClr>
              <a:buSzPct val="100000"/>
              <a:buNone/>
              <a:defRPr sz="1400">
                <a:solidFill>
                  <a:schemeClr val="dk2"/>
                </a:solidFill>
              </a:defRPr>
            </a:lvl3pPr>
            <a:lvl4pPr lvl="3" rtl="0">
              <a:spcBef>
                <a:spcPts val="0"/>
              </a:spcBef>
              <a:buClr>
                <a:schemeClr val="dk2"/>
              </a:buClr>
              <a:buSzPct val="100000"/>
              <a:buNone/>
              <a:defRPr sz="1400">
                <a:solidFill>
                  <a:schemeClr val="dk2"/>
                </a:solidFill>
              </a:defRPr>
            </a:lvl4pPr>
            <a:lvl5pPr lvl="4" rtl="0">
              <a:spcBef>
                <a:spcPts val="0"/>
              </a:spcBef>
              <a:buClr>
                <a:schemeClr val="dk2"/>
              </a:buClr>
              <a:buSzPct val="100000"/>
              <a:buNone/>
              <a:defRPr sz="1400">
                <a:solidFill>
                  <a:schemeClr val="dk2"/>
                </a:solidFill>
              </a:defRPr>
            </a:lvl5pPr>
            <a:lvl6pPr lvl="5" rtl="0">
              <a:spcBef>
                <a:spcPts val="0"/>
              </a:spcBef>
              <a:buClr>
                <a:schemeClr val="dk2"/>
              </a:buClr>
              <a:buSzPct val="100000"/>
              <a:buNone/>
              <a:defRPr sz="1400">
                <a:solidFill>
                  <a:schemeClr val="dk2"/>
                </a:solidFill>
              </a:defRPr>
            </a:lvl6pPr>
            <a:lvl7pPr lvl="6" rtl="0">
              <a:spcBef>
                <a:spcPts val="0"/>
              </a:spcBef>
              <a:buClr>
                <a:schemeClr val="dk2"/>
              </a:buClr>
              <a:buSzPct val="100000"/>
              <a:buNone/>
              <a:defRPr sz="1400">
                <a:solidFill>
                  <a:schemeClr val="dk2"/>
                </a:solidFill>
              </a:defRPr>
            </a:lvl7pPr>
            <a:lvl8pPr lvl="7" rtl="0">
              <a:spcBef>
                <a:spcPts val="0"/>
              </a:spcBef>
              <a:buClr>
                <a:schemeClr val="dk2"/>
              </a:buClr>
              <a:buSzPct val="100000"/>
              <a:buNone/>
              <a:defRPr sz="1400">
                <a:solidFill>
                  <a:schemeClr val="dk2"/>
                </a:solidFill>
              </a:defRPr>
            </a:lvl8pPr>
            <a:lvl9pPr lvl="8" rtl="0">
              <a:spcBef>
                <a:spcPts val="0"/>
              </a:spcBef>
              <a:buClr>
                <a:schemeClr val="dk2"/>
              </a:buClr>
              <a:buSzPct val="100000"/>
              <a:buNone/>
              <a:defRPr sz="14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bg>
      <p:bgPr>
        <a:blipFill>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Shape 22"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 name="Shape 23"/>
          <p:cNvSpPr txBox="1">
            <a:spLocks noGrp="1"/>
          </p:cNvSpPr>
          <p:nvPr>
            <p:ph type="title"/>
          </p:nvPr>
        </p:nvSpPr>
        <p:spPr>
          <a:xfrm>
            <a:off x="457200" y="1348975"/>
            <a:ext cx="5511300" cy="857400"/>
          </a:xfrm>
          <a:prstGeom prst="rect">
            <a:avLst/>
          </a:prstGeom>
        </p:spPr>
        <p:txBody>
          <a:bodyPr wrap="square" lIns="91425" tIns="91425" rIns="91425" bIns="91425" anchor="b" anchorCtr="0"/>
          <a:lstStyle>
            <a:lvl1pPr lvl="0">
              <a:spcBef>
                <a:spcPts val="0"/>
              </a:spcBef>
              <a:buFont typeface="Lato Hairline"/>
              <a:defRPr>
                <a:latin typeface="Lato Hairline"/>
                <a:ea typeface="Lato Hairline"/>
                <a:cs typeface="Lato Hairline"/>
                <a:sym typeface="Lato Hairline"/>
              </a:defRPr>
            </a:lvl1pPr>
            <a:lvl2pPr lvl="1">
              <a:spcBef>
                <a:spcPts val="0"/>
              </a:spcBef>
              <a:buFont typeface="Lato Hairline"/>
              <a:defRPr>
                <a:latin typeface="Lato Hairline"/>
                <a:ea typeface="Lato Hairline"/>
                <a:cs typeface="Lato Hairline"/>
                <a:sym typeface="Lato Hairline"/>
              </a:defRPr>
            </a:lvl2pPr>
            <a:lvl3pPr lvl="2">
              <a:spcBef>
                <a:spcPts val="0"/>
              </a:spcBef>
              <a:buFont typeface="Lato Hairline"/>
              <a:defRPr>
                <a:latin typeface="Lato Hairline"/>
                <a:ea typeface="Lato Hairline"/>
                <a:cs typeface="Lato Hairline"/>
                <a:sym typeface="Lato Hairline"/>
              </a:defRPr>
            </a:lvl3pPr>
            <a:lvl4pPr lvl="3">
              <a:spcBef>
                <a:spcPts val="0"/>
              </a:spcBef>
              <a:buFont typeface="Lato Hairline"/>
              <a:defRPr>
                <a:latin typeface="Lato Hairline"/>
                <a:ea typeface="Lato Hairline"/>
                <a:cs typeface="Lato Hairline"/>
                <a:sym typeface="Lato Hairline"/>
              </a:defRPr>
            </a:lvl4pPr>
            <a:lvl5pPr lvl="4">
              <a:spcBef>
                <a:spcPts val="0"/>
              </a:spcBef>
              <a:buFont typeface="Lato Hairline"/>
              <a:defRPr>
                <a:latin typeface="Lato Hairline"/>
                <a:ea typeface="Lato Hairline"/>
                <a:cs typeface="Lato Hairline"/>
                <a:sym typeface="Lato Hairline"/>
              </a:defRPr>
            </a:lvl5pPr>
            <a:lvl6pPr lvl="5">
              <a:spcBef>
                <a:spcPts val="0"/>
              </a:spcBef>
              <a:buFont typeface="Lato Hairline"/>
              <a:defRPr>
                <a:latin typeface="Lato Hairline"/>
                <a:ea typeface="Lato Hairline"/>
                <a:cs typeface="Lato Hairline"/>
                <a:sym typeface="Lato Hairline"/>
              </a:defRPr>
            </a:lvl6pPr>
            <a:lvl7pPr lvl="6">
              <a:spcBef>
                <a:spcPts val="0"/>
              </a:spcBef>
              <a:buFont typeface="Lato Hairline"/>
              <a:defRPr>
                <a:latin typeface="Lato Hairline"/>
                <a:ea typeface="Lato Hairline"/>
                <a:cs typeface="Lato Hairline"/>
                <a:sym typeface="Lato Hairline"/>
              </a:defRPr>
            </a:lvl7pPr>
            <a:lvl8pPr lvl="7">
              <a:spcBef>
                <a:spcPts val="0"/>
              </a:spcBef>
              <a:buFont typeface="Lato Hairline"/>
              <a:defRPr>
                <a:latin typeface="Lato Hairline"/>
                <a:ea typeface="Lato Hairline"/>
                <a:cs typeface="Lato Hairline"/>
                <a:sym typeface="Lato Hairline"/>
              </a:defRPr>
            </a:lvl8pPr>
            <a:lvl9pPr lvl="8">
              <a:spcBef>
                <a:spcPts val="0"/>
              </a:spcBef>
              <a:buFont typeface="Lato Hairline"/>
              <a:defRPr>
                <a:latin typeface="Lato Hairline"/>
                <a:ea typeface="Lato Hairline"/>
                <a:cs typeface="Lato Hairline"/>
                <a:sym typeface="Lato Hairline"/>
              </a:defRPr>
            </a:lvl9pPr>
          </a:lstStyle>
          <a:p>
            <a:endParaRPr/>
          </a:p>
        </p:txBody>
      </p:sp>
      <p:sp>
        <p:nvSpPr>
          <p:cNvPr id="24" name="Shape 24"/>
          <p:cNvSpPr txBox="1">
            <a:spLocks noGrp="1"/>
          </p:cNvSpPr>
          <p:nvPr>
            <p:ph type="body" idx="1"/>
          </p:nvPr>
        </p:nvSpPr>
        <p:spPr>
          <a:xfrm>
            <a:off x="457200" y="2244400"/>
            <a:ext cx="5511300" cy="26052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sldNum" idx="12"/>
          </p:nvPr>
        </p:nvSpPr>
        <p:spPr>
          <a:xfrm>
            <a:off x="8480584" y="46736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lank half">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80584" y="46736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pPr lvl="0" rtl="0">
                <a:spcBef>
                  <a:spcPts val="0"/>
                </a:spcBef>
                <a:buNone/>
              </a:pPr>
              <a:t>‹#›</a:t>
            </a:fld>
            <a:endParaRPr lang="en"/>
          </a:p>
        </p:txBody>
      </p:sp>
      <p:pic>
        <p:nvPicPr>
          <p:cNvPr id="55" name="Shape 55" descr="paint_transparent1.png"/>
          <p:cNvPicPr preferRelativeResize="0"/>
          <p:nvPr/>
        </p:nvPicPr>
        <p:blipFill rotWithShape="1">
          <a:blip r:embed="rId3">
            <a:alphaModFix/>
          </a:blip>
          <a:srcRect l="27161"/>
          <a:stretch/>
        </p:blipFill>
        <p:spPr>
          <a:xfrm>
            <a:off x="0" y="0"/>
            <a:ext cx="6660552" cy="5143500"/>
          </a:xfrm>
          <a:prstGeom prst="rect">
            <a:avLst/>
          </a:prstGeom>
          <a:noFill/>
          <a:ln>
            <a:noFill/>
          </a:ln>
        </p:spPr>
      </p:pic>
    </p:spTree>
    <p:extLst>
      <p:ext uri="{BB962C8B-B14F-4D97-AF65-F5344CB8AC3E}">
        <p14:creationId xmlns:p14="http://schemas.microsoft.com/office/powerpoint/2010/main" xmlns="" val="1349975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circle">
    <p:bg>
      <p:bgPr>
        <a:blipFill>
          <a:blip r:embed="rId2">
            <a:alphaModFix/>
          </a:blip>
          <a:stretch>
            <a:fillRect/>
          </a:stretch>
        </a:blipFill>
        <a:effectLst/>
      </p:bgPr>
    </p:bg>
    <p:spTree>
      <p:nvGrpSpPr>
        <p:cNvPr id="1" name="Shape 47"/>
        <p:cNvGrpSpPr/>
        <p:nvPr/>
      </p:nvGrpSpPr>
      <p:grpSpPr>
        <a:xfrm>
          <a:off x="0" y="0"/>
          <a:ext cx="0" cy="0"/>
          <a:chOff x="0" y="0"/>
          <a:chExt cx="0" cy="0"/>
        </a:xfrm>
      </p:grpSpPr>
      <p:pic>
        <p:nvPicPr>
          <p:cNvPr id="48" name="Shape 48" descr="paint_transparent4.png"/>
          <p:cNvPicPr preferRelativeResize="0"/>
          <p:nvPr/>
        </p:nvPicPr>
        <p:blipFill>
          <a:blip r:embed="rId3">
            <a:alphaModFix/>
          </a:blip>
          <a:stretch>
            <a:fillRect/>
          </a:stretch>
        </p:blipFill>
        <p:spPr>
          <a:xfrm>
            <a:off x="0" y="0"/>
            <a:ext cx="9144000" cy="5143513"/>
          </a:xfrm>
          <a:prstGeom prst="rect">
            <a:avLst/>
          </a:prstGeom>
          <a:noFill/>
          <a:ln>
            <a:noFill/>
          </a:ln>
        </p:spPr>
      </p:pic>
      <p:sp>
        <p:nvSpPr>
          <p:cNvPr id="49" name="Shape 49"/>
          <p:cNvSpPr txBox="1">
            <a:spLocks noGrp="1"/>
          </p:cNvSpPr>
          <p:nvPr>
            <p:ph type="sldNum" idx="12"/>
          </p:nvPr>
        </p:nvSpPr>
        <p:spPr>
          <a:xfrm>
            <a:off x="4297650" y="4673651"/>
            <a:ext cx="548700" cy="393600"/>
          </a:xfrm>
          <a:prstGeom prst="rect">
            <a:avLst/>
          </a:prstGeom>
        </p:spPr>
        <p:txBody>
          <a:bodyPr wrap="square" lIns="91425" tIns="91425" rIns="91425" bIns="91425" anchor="ctr" anchorCtr="0">
            <a:noAutofit/>
          </a:bodyPr>
          <a:lstStyle/>
          <a:p>
            <a:pPr lvl="0" algn="ctr">
              <a:spcBef>
                <a:spcPts val="0"/>
              </a:spcBef>
              <a:buNone/>
            </a:pPr>
            <a:fld id="{00000000-1234-1234-1234-123412341234}" type="slidenum">
              <a:rPr lang="en"/>
              <a:pPr lvl="0" algn="ctr">
                <a:spcBef>
                  <a:spcPts val="0"/>
                </a:spcBef>
                <a:buNone/>
              </a:pPr>
              <a:t>‹#›</a:t>
            </a:fld>
            <a:endParaRPr lang="en"/>
          </a:p>
        </p:txBody>
      </p:sp>
    </p:spTree>
    <p:extLst>
      <p:ext uri="{BB962C8B-B14F-4D97-AF65-F5344CB8AC3E}">
        <p14:creationId xmlns:p14="http://schemas.microsoft.com/office/powerpoint/2010/main" xmlns="" val="994093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a:lvl1pPr>
          </a:lstStyle>
          <a:p>
            <a:pPr>
              <a:defRPr/>
            </a:pPr>
            <a:fld id="{ECBFA968-B039-BB4F-A584-351FFDD09A41}" type="datetimeFigureOut">
              <a:rPr lang="en-US"/>
              <a:pPr>
                <a:defRPr/>
              </a:pPr>
              <a:t>3/25/2018</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6AF765AD-A28E-0B41-BE94-4B04A69E8410}" type="slidenum">
              <a:rPr lang="en-US" altLang="en-US"/>
              <a:pPr/>
              <a:t>‹#›</a:t>
            </a:fld>
            <a:endParaRPr lang="en-US" altLang="en-US"/>
          </a:p>
        </p:txBody>
      </p:sp>
    </p:spTree>
    <p:extLst>
      <p:ext uri="{BB962C8B-B14F-4D97-AF65-F5344CB8AC3E}">
        <p14:creationId xmlns:p14="http://schemas.microsoft.com/office/powerpoint/2010/main" xmlns="" val="9272661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CCCCCC"/>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1348975"/>
            <a:ext cx="5511300" cy="857400"/>
          </a:xfrm>
          <a:prstGeom prst="rect">
            <a:avLst/>
          </a:prstGeom>
          <a:noFill/>
          <a:ln>
            <a:noFill/>
          </a:ln>
        </p:spPr>
        <p:txBody>
          <a:bodyPr wrap="square" lIns="91425" tIns="91425" rIns="91425" bIns="91425" anchor="b" anchorCtr="0"/>
          <a:lstStyle>
            <a:lvl1pPr lvl="0">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1pPr>
            <a:lvl2pPr lvl="1">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2pPr>
            <a:lvl3pPr lvl="2">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3pPr>
            <a:lvl4pPr lvl="3">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4pPr>
            <a:lvl5pPr lvl="4">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5pPr>
            <a:lvl6pPr lvl="5">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6pPr>
            <a:lvl7pPr lvl="6">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7pPr>
            <a:lvl8pPr lvl="7">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8pPr>
            <a:lvl9pPr lvl="8">
              <a:spcBef>
                <a:spcPts val="0"/>
              </a:spcBef>
              <a:buClr>
                <a:srgbClr val="434343"/>
              </a:buClr>
              <a:buSzPct val="100000"/>
              <a:buFont typeface="Lato Hairline"/>
              <a:buNone/>
              <a:defRPr sz="4800">
                <a:solidFill>
                  <a:srgbClr val="434343"/>
                </a:solidFill>
                <a:latin typeface="Lato Hairline"/>
                <a:ea typeface="Lato Hairline"/>
                <a:cs typeface="Lato Hairline"/>
                <a:sym typeface="Lato Hairline"/>
              </a:defRPr>
            </a:lvl9pPr>
          </a:lstStyle>
          <a:p>
            <a:endParaRPr/>
          </a:p>
        </p:txBody>
      </p:sp>
      <p:sp>
        <p:nvSpPr>
          <p:cNvPr id="7" name="Shape 7"/>
          <p:cNvSpPr txBox="1">
            <a:spLocks noGrp="1"/>
          </p:cNvSpPr>
          <p:nvPr>
            <p:ph type="body" idx="1"/>
          </p:nvPr>
        </p:nvSpPr>
        <p:spPr>
          <a:xfrm>
            <a:off x="457200" y="2244400"/>
            <a:ext cx="5511300" cy="2605200"/>
          </a:xfrm>
          <a:prstGeom prst="rect">
            <a:avLst/>
          </a:prstGeom>
          <a:noFill/>
          <a:ln>
            <a:noFill/>
          </a:ln>
        </p:spPr>
        <p:txBody>
          <a:bodyPr wrap="square" lIns="91425" tIns="91425" rIns="91425" bIns="91425" anchor="t" anchorCtr="0"/>
          <a:lstStyle>
            <a:lvl1pPr lvl="0">
              <a:spcBef>
                <a:spcPts val="600"/>
              </a:spcBef>
              <a:buClr>
                <a:srgbClr val="B7B7B7"/>
              </a:buClr>
              <a:buSzPct val="100000"/>
              <a:buFont typeface="Lato Light"/>
              <a:buChar char="×"/>
              <a:defRPr sz="1800">
                <a:solidFill>
                  <a:srgbClr val="666666"/>
                </a:solidFill>
                <a:latin typeface="Lato Light"/>
                <a:ea typeface="Lato Light"/>
                <a:cs typeface="Lato Light"/>
                <a:sym typeface="Lato Light"/>
              </a:defRPr>
            </a:lvl1pPr>
            <a:lvl2pPr lvl="1">
              <a:spcBef>
                <a:spcPts val="480"/>
              </a:spcBef>
              <a:buClr>
                <a:srgbClr val="B7B7B7"/>
              </a:buClr>
              <a:buSzPct val="100000"/>
              <a:buFont typeface="Lato Light"/>
              <a:buChar char="×"/>
              <a:defRPr sz="1800">
                <a:solidFill>
                  <a:srgbClr val="666666"/>
                </a:solidFill>
                <a:latin typeface="Lato Light"/>
                <a:ea typeface="Lato Light"/>
                <a:cs typeface="Lato Light"/>
                <a:sym typeface="Lato Light"/>
              </a:defRPr>
            </a:lvl2pPr>
            <a:lvl3pPr lvl="2">
              <a:spcBef>
                <a:spcPts val="480"/>
              </a:spcBef>
              <a:buClr>
                <a:srgbClr val="B7B7B7"/>
              </a:buClr>
              <a:buSzPct val="100000"/>
              <a:buFont typeface="Lato Light"/>
              <a:buChar char="×"/>
              <a:defRPr sz="1800">
                <a:solidFill>
                  <a:srgbClr val="666666"/>
                </a:solidFill>
                <a:latin typeface="Lato Light"/>
                <a:ea typeface="Lato Light"/>
                <a:cs typeface="Lato Light"/>
                <a:sym typeface="Lato Light"/>
              </a:defRPr>
            </a:lvl3pPr>
            <a:lvl4pPr lvl="3">
              <a:spcBef>
                <a:spcPts val="360"/>
              </a:spcBef>
              <a:buClr>
                <a:srgbClr val="B7B7B7"/>
              </a:buClr>
              <a:buSzPct val="100000"/>
              <a:buFont typeface="Lato Light"/>
              <a:buChar char="×"/>
              <a:defRPr sz="1800">
                <a:solidFill>
                  <a:srgbClr val="666666"/>
                </a:solidFill>
                <a:latin typeface="Lato Light"/>
                <a:ea typeface="Lato Light"/>
                <a:cs typeface="Lato Light"/>
                <a:sym typeface="Lato Light"/>
              </a:defRPr>
            </a:lvl4pPr>
            <a:lvl5pPr lvl="4">
              <a:spcBef>
                <a:spcPts val="360"/>
              </a:spcBef>
              <a:buClr>
                <a:srgbClr val="B7B7B7"/>
              </a:buClr>
              <a:buSzPct val="100000"/>
              <a:buFont typeface="Lato Light"/>
              <a:buChar char="○"/>
              <a:defRPr sz="1800">
                <a:solidFill>
                  <a:srgbClr val="666666"/>
                </a:solidFill>
                <a:latin typeface="Lato Light"/>
                <a:ea typeface="Lato Light"/>
                <a:cs typeface="Lato Light"/>
                <a:sym typeface="Lato Light"/>
              </a:defRPr>
            </a:lvl5pPr>
            <a:lvl6pPr lvl="5">
              <a:spcBef>
                <a:spcPts val="360"/>
              </a:spcBef>
              <a:buClr>
                <a:srgbClr val="B7B7B7"/>
              </a:buClr>
              <a:buSzPct val="100000"/>
              <a:buFont typeface="Lato Light"/>
              <a:buChar char="■"/>
              <a:defRPr sz="1800">
                <a:solidFill>
                  <a:srgbClr val="666666"/>
                </a:solidFill>
                <a:latin typeface="Lato Light"/>
                <a:ea typeface="Lato Light"/>
                <a:cs typeface="Lato Light"/>
                <a:sym typeface="Lato Light"/>
              </a:defRPr>
            </a:lvl6pPr>
            <a:lvl7pPr lvl="6">
              <a:spcBef>
                <a:spcPts val="360"/>
              </a:spcBef>
              <a:buClr>
                <a:srgbClr val="B7B7B7"/>
              </a:buClr>
              <a:buSzPct val="100000"/>
              <a:buFont typeface="Lato Light"/>
              <a:buChar char="●"/>
              <a:defRPr sz="1800">
                <a:solidFill>
                  <a:srgbClr val="666666"/>
                </a:solidFill>
                <a:latin typeface="Lato Light"/>
                <a:ea typeface="Lato Light"/>
                <a:cs typeface="Lato Light"/>
                <a:sym typeface="Lato Light"/>
              </a:defRPr>
            </a:lvl7pPr>
            <a:lvl8pPr lvl="7">
              <a:spcBef>
                <a:spcPts val="360"/>
              </a:spcBef>
              <a:buClr>
                <a:srgbClr val="B7B7B7"/>
              </a:buClr>
              <a:buSzPct val="100000"/>
              <a:buFont typeface="Lato Light"/>
              <a:buChar char="○"/>
              <a:defRPr sz="1800">
                <a:solidFill>
                  <a:srgbClr val="666666"/>
                </a:solidFill>
                <a:latin typeface="Lato Light"/>
                <a:ea typeface="Lato Light"/>
                <a:cs typeface="Lato Light"/>
                <a:sym typeface="Lato Light"/>
              </a:defRPr>
            </a:lvl8pPr>
            <a:lvl9pPr lvl="8">
              <a:spcBef>
                <a:spcPts val="360"/>
              </a:spcBef>
              <a:buClr>
                <a:srgbClr val="B7B7B7"/>
              </a:buClr>
              <a:buSzPct val="100000"/>
              <a:buFont typeface="Lato Light"/>
              <a:buChar char="■"/>
              <a:defRPr sz="1800">
                <a:solidFill>
                  <a:srgbClr val="666666"/>
                </a:solidFill>
                <a:latin typeface="Lato Light"/>
                <a:ea typeface="Lato Light"/>
                <a:cs typeface="Lato Light"/>
                <a:sym typeface="Lato Light"/>
              </a:defRPr>
            </a:lvl9pPr>
          </a:lstStyle>
          <a:p>
            <a:endParaRPr/>
          </a:p>
        </p:txBody>
      </p:sp>
      <p:sp>
        <p:nvSpPr>
          <p:cNvPr id="8" name="Shape 8"/>
          <p:cNvSpPr txBox="1">
            <a:spLocks noGrp="1"/>
          </p:cNvSpPr>
          <p:nvPr>
            <p:ph type="sldNum" idx="12"/>
          </p:nvPr>
        </p:nvSpPr>
        <p:spPr>
          <a:xfrm>
            <a:off x="8480584" y="4673651"/>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800">
                <a:solidFill>
                  <a:srgbClr val="FFFFFF"/>
                </a:solidFill>
                <a:latin typeface="Lato Light"/>
                <a:ea typeface="Lato Light"/>
                <a:cs typeface="Lato Light"/>
                <a:sym typeface="Lato Light"/>
              </a:rPr>
              <a:pPr lvl="0" algn="r">
                <a:spcBef>
                  <a:spcPts val="0"/>
                </a:spcBef>
                <a:buNone/>
              </a:pPr>
              <a:t>‹#›</a:t>
            </a:fld>
            <a:endParaRPr lang="en" sz="1800">
              <a:solidFill>
                <a:srgbClr val="FFFFFF"/>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60" r:id="rId4"/>
    <p:sldLayoutId id="2147483661" r:id="rId5"/>
    <p:sldLayoutId id="2147483662"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43000" y="0"/>
            <a:ext cx="6858000"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51" name="TextBox 4"/>
          <p:cNvSpPr txBox="1">
            <a:spLocks noChangeArrowheads="1"/>
          </p:cNvSpPr>
          <p:nvPr/>
        </p:nvSpPr>
        <p:spPr bwMode="auto">
          <a:xfrm>
            <a:off x="2914650" y="2000251"/>
            <a:ext cx="3486150" cy="5309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r>
              <a:rPr lang="en-US" altLang="en-US" sz="1050" dirty="0"/>
              <a:t> </a:t>
            </a:r>
            <a:r>
              <a:rPr lang="en-US" altLang="en-US" sz="1800" b="1" dirty="0"/>
              <a:t>Paper Id / Submission Id </a:t>
            </a:r>
            <a:r>
              <a:rPr lang="en-US" altLang="en-US" sz="1800" b="1" dirty="0" smtClean="0"/>
              <a:t>: 68 </a:t>
            </a:r>
            <a:endParaRPr lang="en-US" altLang="en-US" sz="1800" b="1" dirty="0"/>
          </a:p>
          <a:p>
            <a:endParaRPr lang="en-US" altLang="en-US" sz="1050" dirty="0"/>
          </a:p>
        </p:txBody>
      </p:sp>
      <p:sp>
        <p:nvSpPr>
          <p:cNvPr id="6" name="Subtitle 2"/>
          <p:cNvSpPr>
            <a:spLocks noGrp="1"/>
          </p:cNvSpPr>
          <p:nvPr>
            <p:ph type="subTitle" idx="1"/>
          </p:nvPr>
        </p:nvSpPr>
        <p:spPr>
          <a:xfrm>
            <a:off x="1771650" y="2571750"/>
            <a:ext cx="5543550" cy="1543050"/>
          </a:xfrm>
        </p:spPr>
        <p:txBody>
          <a:bodyPr rtlCol="0">
            <a:normAutofit fontScale="25000" lnSpcReduction="20000"/>
          </a:bodyPr>
          <a:lstStyle/>
          <a:p>
            <a:pPr>
              <a:defRPr/>
            </a:pPr>
            <a:endParaRPr lang="en-US" dirty="0" smtClean="0"/>
          </a:p>
          <a:p>
            <a:pPr algn="l">
              <a:defRPr/>
            </a:pPr>
            <a:r>
              <a:rPr lang="en-US" sz="5600" b="1" dirty="0">
                <a:solidFill>
                  <a:schemeClr val="tx1"/>
                </a:solidFill>
              </a:rPr>
              <a:t>Paper Title</a:t>
            </a:r>
            <a:r>
              <a:rPr lang="en-US" sz="5600" b="1" dirty="0" smtClean="0">
                <a:solidFill>
                  <a:schemeClr val="tx1"/>
                </a:solidFill>
              </a:rPr>
              <a:t>: </a:t>
            </a:r>
            <a:r>
              <a:rPr lang="en-US" sz="5600" b="1" dirty="0" err="1" smtClean="0">
                <a:solidFill>
                  <a:schemeClr val="tx1"/>
                </a:solidFill>
              </a:rPr>
              <a:t>TeenHub</a:t>
            </a:r>
            <a:r>
              <a:rPr lang="en-US" sz="5600" b="1" dirty="0" smtClean="0">
                <a:solidFill>
                  <a:schemeClr val="tx1"/>
                </a:solidFill>
              </a:rPr>
              <a:t> </a:t>
            </a:r>
            <a:r>
              <a:rPr lang="mr-IN" sz="5600" b="1" dirty="0" smtClean="0">
                <a:solidFill>
                  <a:schemeClr val="tx1"/>
                </a:solidFill>
              </a:rPr>
              <a:t>–</a:t>
            </a:r>
            <a:r>
              <a:rPr lang="en-US" sz="5600" b="1" dirty="0" smtClean="0">
                <a:solidFill>
                  <a:schemeClr val="tx1"/>
                </a:solidFill>
              </a:rPr>
              <a:t> Recommendation System</a:t>
            </a:r>
            <a:endParaRPr lang="en-US" sz="5600" b="1" dirty="0">
              <a:solidFill>
                <a:schemeClr val="tx1"/>
              </a:solidFill>
            </a:endParaRPr>
          </a:p>
          <a:p>
            <a:pPr algn="l">
              <a:defRPr/>
            </a:pPr>
            <a:r>
              <a:rPr lang="en-US" sz="5600" b="1" dirty="0">
                <a:solidFill>
                  <a:schemeClr val="tx1"/>
                </a:solidFill>
              </a:rPr>
              <a:t>College Name</a:t>
            </a:r>
            <a:r>
              <a:rPr lang="en-US" sz="5600" b="1" dirty="0" smtClean="0">
                <a:solidFill>
                  <a:schemeClr val="tx1"/>
                </a:solidFill>
              </a:rPr>
              <a:t>: </a:t>
            </a:r>
            <a:r>
              <a:rPr lang="en-US" sz="5600" b="1" dirty="0" err="1" smtClean="0">
                <a:solidFill>
                  <a:schemeClr val="tx1"/>
                </a:solidFill>
              </a:rPr>
              <a:t>Atharva</a:t>
            </a:r>
            <a:r>
              <a:rPr lang="en-US" sz="5600" b="1" dirty="0" smtClean="0">
                <a:solidFill>
                  <a:schemeClr val="tx1"/>
                </a:solidFill>
              </a:rPr>
              <a:t> College of Engineering</a:t>
            </a:r>
            <a:endParaRPr lang="en-US" sz="5600" b="1" dirty="0">
              <a:solidFill>
                <a:schemeClr val="tx1"/>
              </a:solidFill>
            </a:endParaRPr>
          </a:p>
          <a:p>
            <a:pPr algn="l">
              <a:defRPr/>
            </a:pPr>
            <a:r>
              <a:rPr lang="en-US" sz="5600" b="1" dirty="0">
                <a:solidFill>
                  <a:schemeClr val="tx1"/>
                </a:solidFill>
              </a:rPr>
              <a:t>Authors Name</a:t>
            </a:r>
            <a:r>
              <a:rPr lang="en-US" sz="5600" b="1" dirty="0" smtClean="0">
                <a:solidFill>
                  <a:schemeClr val="tx1"/>
                </a:solidFill>
              </a:rPr>
              <a:t>: Pranav Jain, </a:t>
            </a:r>
          </a:p>
          <a:p>
            <a:pPr algn="l">
              <a:defRPr/>
            </a:pPr>
            <a:r>
              <a:rPr lang="en-US" sz="5600" b="1" dirty="0" smtClean="0">
                <a:solidFill>
                  <a:schemeClr val="tx1"/>
                </a:solidFill>
              </a:rPr>
              <a:t>	       </a:t>
            </a:r>
            <a:r>
              <a:rPr lang="en-US" sz="5600" b="1" dirty="0" err="1" smtClean="0">
                <a:solidFill>
                  <a:schemeClr val="tx1"/>
                </a:solidFill>
              </a:rPr>
              <a:t>Kedar</a:t>
            </a:r>
            <a:r>
              <a:rPr lang="en-US" sz="5600" b="1" dirty="0" smtClean="0">
                <a:solidFill>
                  <a:schemeClr val="tx1"/>
                </a:solidFill>
              </a:rPr>
              <a:t> Kale, </a:t>
            </a:r>
          </a:p>
          <a:p>
            <a:pPr algn="l">
              <a:defRPr/>
            </a:pPr>
            <a:r>
              <a:rPr lang="en-US" sz="5600" b="1" dirty="0">
                <a:solidFill>
                  <a:schemeClr val="tx1"/>
                </a:solidFill>
              </a:rPr>
              <a:t>	</a:t>
            </a:r>
            <a:r>
              <a:rPr lang="en-US" sz="5600" b="1" dirty="0" smtClean="0">
                <a:solidFill>
                  <a:schemeClr val="tx1"/>
                </a:solidFill>
              </a:rPr>
              <a:t>       Ganesh </a:t>
            </a:r>
            <a:r>
              <a:rPr lang="en-US" sz="5600" b="1" dirty="0" err="1" smtClean="0">
                <a:solidFill>
                  <a:schemeClr val="tx1"/>
                </a:solidFill>
              </a:rPr>
              <a:t>Choudhary</a:t>
            </a:r>
            <a:r>
              <a:rPr lang="en-US" sz="5600" b="1" dirty="0" smtClean="0">
                <a:solidFill>
                  <a:schemeClr val="tx1"/>
                </a:solidFill>
              </a:rPr>
              <a:t>, </a:t>
            </a:r>
          </a:p>
          <a:p>
            <a:pPr algn="l">
              <a:defRPr/>
            </a:pPr>
            <a:r>
              <a:rPr lang="en-US" sz="5600" b="1" dirty="0">
                <a:solidFill>
                  <a:schemeClr val="tx1"/>
                </a:solidFill>
              </a:rPr>
              <a:t> </a:t>
            </a:r>
            <a:r>
              <a:rPr lang="en-US" sz="5600" b="1" dirty="0" smtClean="0">
                <a:solidFill>
                  <a:schemeClr val="tx1"/>
                </a:solidFill>
              </a:rPr>
              <a:t>                                Paresh </a:t>
            </a:r>
            <a:r>
              <a:rPr lang="en-US" sz="5600" b="1" dirty="0" err="1" smtClean="0">
                <a:solidFill>
                  <a:schemeClr val="tx1"/>
                </a:solidFill>
              </a:rPr>
              <a:t>Aher</a:t>
            </a:r>
            <a:r>
              <a:rPr lang="en-US" sz="5600" b="1" dirty="0" smtClean="0">
                <a:solidFill>
                  <a:schemeClr val="tx1"/>
                </a:solidFill>
              </a:rPr>
              <a:t>, </a:t>
            </a:r>
          </a:p>
          <a:p>
            <a:pPr algn="l">
              <a:defRPr/>
            </a:pPr>
            <a:r>
              <a:rPr lang="en-US" sz="5600" b="1" dirty="0" smtClean="0">
                <a:solidFill>
                  <a:schemeClr val="tx1"/>
                </a:solidFill>
              </a:rPr>
              <a:t>	       </a:t>
            </a:r>
            <a:r>
              <a:rPr lang="en-US" sz="5600" b="1" dirty="0" err="1" smtClean="0">
                <a:solidFill>
                  <a:schemeClr val="tx1"/>
                </a:solidFill>
              </a:rPr>
              <a:t>Deepali</a:t>
            </a:r>
            <a:r>
              <a:rPr lang="en-US" sz="5600" b="1" dirty="0" smtClean="0">
                <a:solidFill>
                  <a:schemeClr val="tx1"/>
                </a:solidFill>
              </a:rPr>
              <a:t> </a:t>
            </a:r>
            <a:r>
              <a:rPr lang="en-US" sz="5600" b="1" dirty="0" err="1" smtClean="0">
                <a:solidFill>
                  <a:schemeClr val="tx1"/>
                </a:solidFill>
              </a:rPr>
              <a:t>Maste</a:t>
            </a:r>
            <a:endParaRPr lang="en-US" sz="5600" b="1" dirty="0">
              <a:solidFill>
                <a:schemeClr val="tx1"/>
              </a:solidFill>
            </a:endParaRPr>
          </a:p>
          <a:p>
            <a:pPr>
              <a:defRPr/>
            </a:pPr>
            <a:endParaRPr lang="en-US" sz="2700" dirty="0">
              <a:solidFill>
                <a:schemeClr val="tx1"/>
              </a:solidFill>
            </a:endParaRPr>
          </a:p>
        </p:txBody>
      </p:sp>
      <p:sp>
        <p:nvSpPr>
          <p:cNvPr id="7" name="Footer Placeholder 14"/>
          <p:cNvSpPr>
            <a:spLocks noGrp="1"/>
          </p:cNvSpPr>
          <p:nvPr>
            <p:ph type="ftr" sz="quarter" idx="11"/>
          </p:nvPr>
        </p:nvSpPr>
        <p:spPr>
          <a:xfrm>
            <a:off x="2171700" y="4686300"/>
            <a:ext cx="4514850" cy="457200"/>
          </a:xfrm>
        </p:spPr>
        <p:txBody>
          <a:bodyPr/>
          <a:lstStyle/>
          <a:p>
            <a:pPr>
              <a:defRPr/>
            </a:pPr>
            <a:r>
              <a:rPr lang="en-US" dirty="0"/>
              <a:t>International  Conference on Innovative &amp; Advanced  Technologies in Engineering 2018</a:t>
            </a:r>
          </a:p>
        </p:txBody>
      </p:sp>
      <p:sp>
        <p:nvSpPr>
          <p:cNvPr id="8" name="Date Placeholder 8"/>
          <p:cNvSpPr>
            <a:spLocks noGrp="1"/>
          </p:cNvSpPr>
          <p:nvPr>
            <p:ph type="dt" sz="quarter" idx="10"/>
          </p:nvPr>
        </p:nvSpPr>
        <p:spPr>
          <a:xfrm>
            <a:off x="1257300" y="4629150"/>
            <a:ext cx="971550" cy="273844"/>
          </a:xfrm>
        </p:spPr>
        <p:txBody>
          <a:bodyPr/>
          <a:lstStyle/>
          <a:p>
            <a:pPr>
              <a:defRPr/>
            </a:pPr>
            <a:r>
              <a:rPr lang="en-US" dirty="0"/>
              <a:t>Date:  </a:t>
            </a:r>
          </a:p>
        </p:txBody>
      </p:sp>
      <p:sp>
        <p:nvSpPr>
          <p:cNvPr id="9" name="Rectangle 8"/>
          <p:cNvSpPr/>
          <p:nvPr/>
        </p:nvSpPr>
        <p:spPr>
          <a:xfrm>
            <a:off x="6057900" y="1143000"/>
            <a:ext cx="1943100" cy="253916"/>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a:spAutoFit/>
          </a:bodyPr>
          <a:lstStyle/>
          <a:p>
            <a:pPr>
              <a:defRPr/>
            </a:pPr>
            <a:r>
              <a:rPr lang="en-US" sz="1050" dirty="0">
                <a:latin typeface="+mn-lt"/>
                <a:ea typeface="+mn-ea"/>
                <a:cs typeface="+mn-cs"/>
              </a:rPr>
              <a:t>https://aceiciate.in/conf.php</a:t>
            </a:r>
          </a:p>
        </p:txBody>
      </p:sp>
    </p:spTree>
    <p:extLst>
      <p:ext uri="{BB962C8B-B14F-4D97-AF65-F5344CB8AC3E}">
        <p14:creationId xmlns:p14="http://schemas.microsoft.com/office/powerpoint/2010/main" xmlns="" val="2737097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38AC01CB-226F-4F59-AA36-5ACCDD047655}"/>
              </a:ext>
            </a:extLst>
          </p:cNvPr>
          <p:cNvSpPr>
            <a:spLocks noGrp="1"/>
          </p:cNvSpPr>
          <p:nvPr>
            <p:ph type="body" idx="1"/>
          </p:nvPr>
        </p:nvSpPr>
        <p:spPr>
          <a:xfrm>
            <a:off x="457200" y="493986"/>
            <a:ext cx="5511300" cy="3950368"/>
          </a:xfrm>
        </p:spPr>
        <p:txBody>
          <a:bodyPr/>
          <a:lstStyle/>
          <a:p>
            <a:pPr marL="285750" indent="-285750">
              <a:buFont typeface="Arial" charset="0"/>
              <a:buChar char="•"/>
            </a:pPr>
            <a:endParaRPr lang="en-US" dirty="0" smtClean="0"/>
          </a:p>
          <a:p>
            <a:pPr marL="285750" indent="-285750">
              <a:buFont typeface="Arial" charset="0"/>
              <a:buChar char="•"/>
            </a:pPr>
            <a:endParaRPr lang="en-US" dirty="0"/>
          </a:p>
          <a:p>
            <a:pPr marL="285750" indent="-285750">
              <a:buFont typeface="Arial" charset="0"/>
              <a:buChar char="•"/>
            </a:pPr>
            <a:endParaRPr lang="en-US" dirty="0" smtClean="0"/>
          </a:p>
          <a:p>
            <a:pPr marL="285750" indent="-285750">
              <a:buFont typeface="Arial" charset="0"/>
              <a:buChar char="•"/>
            </a:pPr>
            <a:endParaRPr lang="en-US" dirty="0"/>
          </a:p>
          <a:p>
            <a:pPr marL="285750" indent="-285750">
              <a:buFont typeface="Arial" charset="0"/>
              <a:buChar char="•"/>
            </a:pPr>
            <a:endParaRPr lang="en-US" dirty="0" smtClean="0"/>
          </a:p>
          <a:p>
            <a:pPr marL="285750" indent="-285750">
              <a:buFont typeface="Arial" charset="0"/>
              <a:buChar char="•"/>
            </a:pPr>
            <a:r>
              <a:rPr lang="en-US" dirty="0" smtClean="0"/>
              <a:t>A </a:t>
            </a:r>
            <a:r>
              <a:rPr lang="en-US" dirty="0"/>
              <a:t>number of techniques have been proposed to solve the problem of filtering and recommendation. </a:t>
            </a:r>
            <a:r>
              <a:rPr lang="en-US" dirty="0" smtClean="0"/>
              <a:t>They </a:t>
            </a:r>
            <a:r>
              <a:rPr lang="en-US" dirty="0"/>
              <a:t>are explained briefly as follows </a:t>
            </a:r>
          </a:p>
        </p:txBody>
      </p:sp>
      <p:sp>
        <p:nvSpPr>
          <p:cNvPr id="4" name="Slide Number Placeholder 3">
            <a:extLst>
              <a:ext uri="{FF2B5EF4-FFF2-40B4-BE49-F238E27FC236}">
                <a16:creationId xmlns:a16="http://schemas.microsoft.com/office/drawing/2014/main" xmlns="" id="{DCB755EF-9758-4FC9-A797-9B4C0BA7EE9A}"/>
              </a:ext>
            </a:extLst>
          </p:cNvPr>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10</a:t>
            </a:fld>
            <a:endParaRPr lang="en"/>
          </a:p>
        </p:txBody>
      </p:sp>
    </p:spTree>
    <p:extLst>
      <p:ext uri="{BB962C8B-B14F-4D97-AF65-F5344CB8AC3E}">
        <p14:creationId xmlns:p14="http://schemas.microsoft.com/office/powerpoint/2010/main" xmlns="" val="17788812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38AC01CB-226F-4F59-AA36-5ACCDD047655}"/>
              </a:ext>
            </a:extLst>
          </p:cNvPr>
          <p:cNvSpPr>
            <a:spLocks noGrp="1"/>
          </p:cNvSpPr>
          <p:nvPr>
            <p:ph type="body" idx="1"/>
          </p:nvPr>
        </p:nvSpPr>
        <p:spPr>
          <a:xfrm>
            <a:off x="457200" y="493986"/>
            <a:ext cx="5511300" cy="3950368"/>
          </a:xfrm>
        </p:spPr>
        <p:txBody>
          <a:bodyPr/>
          <a:lstStyle/>
          <a:p>
            <a:pPr>
              <a:buNone/>
            </a:pPr>
            <a:r>
              <a:rPr lang="en-US" dirty="0" smtClean="0"/>
              <a:t>A. Content-Based Filtering</a:t>
            </a:r>
            <a:endParaRPr lang="en-US" dirty="0"/>
          </a:p>
          <a:p>
            <a:pPr marL="342900" indent="-342900">
              <a:buFont typeface="+mj-lt"/>
              <a:buAutoNum type="alphaUcPeriod"/>
            </a:pPr>
            <a:endParaRPr lang="en-US" dirty="0"/>
          </a:p>
          <a:p>
            <a:pPr marL="285750" indent="-285750">
              <a:buFont typeface="Arial" charset="0"/>
              <a:buChar char="•"/>
            </a:pPr>
            <a:r>
              <a:rPr lang="en-US" dirty="0"/>
              <a:t>The system here tries to recommend items </a:t>
            </a:r>
            <a:r>
              <a:rPr lang="en-US" dirty="0" smtClean="0"/>
              <a:t>which are </a:t>
            </a:r>
            <a:r>
              <a:rPr lang="en-US" dirty="0"/>
              <a:t>similar to the items which were liked by the given user in the past.</a:t>
            </a:r>
          </a:p>
          <a:p>
            <a:pPr lvl="1">
              <a:buNone/>
            </a:pPr>
            <a:endParaRPr lang="en-US" dirty="0"/>
          </a:p>
          <a:p>
            <a:pPr marL="285750" lvl="1" indent="-285750">
              <a:buFont typeface="Arial" charset="0"/>
              <a:buChar char="•"/>
            </a:pPr>
            <a:r>
              <a:rPr lang="en-US" dirty="0"/>
              <a:t>Past activity is heavily used in content-based recommender systems. </a:t>
            </a:r>
            <a:endParaRPr lang="en-US" dirty="0" smtClean="0"/>
          </a:p>
          <a:p>
            <a:pPr marL="285750" lvl="1" indent="-285750">
              <a:buFont typeface="Arial" charset="0"/>
              <a:buChar char="•"/>
            </a:pPr>
            <a:endParaRPr lang="en-US" dirty="0"/>
          </a:p>
          <a:p>
            <a:pPr marL="285750" lvl="1" indent="-285750">
              <a:buFont typeface="Arial" charset="0"/>
              <a:buChar char="•"/>
            </a:pPr>
            <a:r>
              <a:rPr lang="en-US" dirty="0"/>
              <a:t>C</a:t>
            </a:r>
            <a:r>
              <a:rPr lang="en-US" dirty="0" smtClean="0"/>
              <a:t>ontent-based </a:t>
            </a:r>
            <a:r>
              <a:rPr lang="en-US" dirty="0"/>
              <a:t>recommender system will try to comprehend the </a:t>
            </a:r>
            <a:r>
              <a:rPr lang="en-US" dirty="0" smtClean="0"/>
              <a:t>similarities among </a:t>
            </a:r>
            <a:r>
              <a:rPr lang="en-US" dirty="0"/>
              <a:t>the </a:t>
            </a:r>
            <a:r>
              <a:rPr lang="en-US" dirty="0" smtClean="0"/>
              <a:t>items that an user </a:t>
            </a:r>
            <a:r>
              <a:rPr lang="en-US" dirty="0"/>
              <a:t>has rated highly in the </a:t>
            </a:r>
            <a:r>
              <a:rPr lang="en-US" dirty="0" smtClean="0"/>
              <a:t>past.</a:t>
            </a:r>
          </a:p>
          <a:p>
            <a:pPr marL="285750" lvl="1" indent="-285750">
              <a:buFont typeface="Arial" charset="0"/>
              <a:buChar char="•"/>
            </a:pPr>
            <a:endParaRPr lang="en-US" dirty="0"/>
          </a:p>
          <a:p>
            <a:pPr marL="285750" lvl="1" indent="-285750">
              <a:buFont typeface="Arial" charset="0"/>
              <a:buChar char="•"/>
            </a:pPr>
            <a:r>
              <a:rPr lang="en-US" dirty="0"/>
              <a:t>Then, using the similarities a list of </a:t>
            </a:r>
            <a:r>
              <a:rPr lang="en-US" dirty="0" smtClean="0"/>
              <a:t>items is </a:t>
            </a:r>
            <a:r>
              <a:rPr lang="en-US" dirty="0"/>
              <a:t>generated. </a:t>
            </a:r>
          </a:p>
          <a:p>
            <a:pPr>
              <a:buNone/>
            </a:pPr>
            <a:endParaRPr lang="en-US" dirty="0"/>
          </a:p>
        </p:txBody>
      </p:sp>
      <p:sp>
        <p:nvSpPr>
          <p:cNvPr id="4" name="Slide Number Placeholder 3">
            <a:extLst>
              <a:ext uri="{FF2B5EF4-FFF2-40B4-BE49-F238E27FC236}">
                <a16:creationId xmlns:a16="http://schemas.microsoft.com/office/drawing/2014/main" xmlns="" id="{DCB755EF-9758-4FC9-A797-9B4C0BA7EE9A}"/>
              </a:ext>
            </a:extLst>
          </p:cNvPr>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11</a:t>
            </a:fld>
            <a:endParaRPr lang="en"/>
          </a:p>
        </p:txBody>
      </p:sp>
    </p:spTree>
    <p:extLst>
      <p:ext uri="{BB962C8B-B14F-4D97-AF65-F5344CB8AC3E}">
        <p14:creationId xmlns:p14="http://schemas.microsoft.com/office/powerpoint/2010/main" xmlns="" val="18960900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38AC01CB-226F-4F59-AA36-5ACCDD047655}"/>
              </a:ext>
            </a:extLst>
          </p:cNvPr>
          <p:cNvSpPr>
            <a:spLocks noGrp="1"/>
          </p:cNvSpPr>
          <p:nvPr>
            <p:ph type="body" idx="1"/>
          </p:nvPr>
        </p:nvSpPr>
        <p:spPr>
          <a:xfrm>
            <a:off x="457200" y="493986"/>
            <a:ext cx="5511300" cy="3950368"/>
          </a:xfrm>
        </p:spPr>
        <p:txBody>
          <a:bodyPr/>
          <a:lstStyle/>
          <a:p>
            <a:pPr>
              <a:buNone/>
            </a:pPr>
            <a:r>
              <a:rPr lang="en-US" dirty="0" smtClean="0"/>
              <a:t>B. Collaborative </a:t>
            </a:r>
            <a:r>
              <a:rPr lang="en-US" dirty="0"/>
              <a:t>F</a:t>
            </a:r>
            <a:r>
              <a:rPr lang="en-US" dirty="0" smtClean="0"/>
              <a:t>iltering</a:t>
            </a:r>
            <a:r>
              <a:rPr lang="en-US" dirty="0"/>
              <a:t/>
            </a:r>
            <a:br>
              <a:rPr lang="en-US" dirty="0"/>
            </a:br>
            <a:endParaRPr lang="en-US" dirty="0" smtClean="0"/>
          </a:p>
          <a:p>
            <a:pPr marL="285750" indent="-285750">
              <a:buFont typeface="Arial" charset="0"/>
              <a:buChar char="•"/>
            </a:pPr>
            <a:r>
              <a:rPr lang="en-US" dirty="0"/>
              <a:t>Collaborative filtering predicts items for particular user based on items rated by other users. </a:t>
            </a:r>
            <a:endParaRPr lang="en-US" dirty="0" smtClean="0"/>
          </a:p>
          <a:p>
            <a:pPr marL="285750" indent="-285750">
              <a:buFont typeface="Arial" charset="0"/>
              <a:buChar char="•"/>
            </a:pPr>
            <a:endParaRPr lang="en-US" dirty="0" smtClean="0"/>
          </a:p>
          <a:p>
            <a:pPr marL="285750" indent="-285750">
              <a:buFont typeface="Arial" charset="0"/>
              <a:buChar char="•"/>
            </a:pPr>
            <a:r>
              <a:rPr lang="en-US" dirty="0" smtClean="0"/>
              <a:t>It </a:t>
            </a:r>
            <a:r>
              <a:rPr lang="en-US" dirty="0"/>
              <a:t>makes </a:t>
            </a:r>
            <a:r>
              <a:rPr lang="en-US" dirty="0" smtClean="0"/>
              <a:t>prediction </a:t>
            </a:r>
            <a:r>
              <a:rPr lang="en-US" dirty="0"/>
              <a:t>about the interests of user by collecting preference from many users</a:t>
            </a:r>
            <a:r>
              <a:rPr lang="en-US" dirty="0" smtClean="0"/>
              <a:t>.</a:t>
            </a:r>
          </a:p>
          <a:p>
            <a:pPr marL="285750" indent="-285750">
              <a:buFont typeface="Arial" charset="0"/>
              <a:buChar char="•"/>
            </a:pPr>
            <a:endParaRPr lang="en-US" dirty="0"/>
          </a:p>
          <a:p>
            <a:pPr marL="285750" indent="-285750">
              <a:buFont typeface="Arial" charset="0"/>
              <a:buChar char="•"/>
            </a:pPr>
            <a:r>
              <a:rPr lang="en-US" dirty="0" smtClean="0"/>
              <a:t>Collaborative filtering based recommender systems </a:t>
            </a:r>
            <a:r>
              <a:rPr lang="en-US" dirty="0"/>
              <a:t>focus on algorithms for matching people based on their opinion (likes or dislikes, preferences, ratings etc</a:t>
            </a:r>
            <a:r>
              <a:rPr lang="en-US" dirty="0" smtClean="0"/>
              <a:t>.).</a:t>
            </a:r>
            <a:endParaRPr lang="en-US" dirty="0"/>
          </a:p>
          <a:p>
            <a:pPr marL="285750" indent="-285750">
              <a:buFont typeface="Arial" charset="0"/>
              <a:buChar char="•"/>
            </a:pPr>
            <a:endParaRPr lang="en-US" dirty="0"/>
          </a:p>
          <a:p>
            <a:pPr>
              <a:buNone/>
            </a:pPr>
            <a:endParaRPr lang="en-US" dirty="0"/>
          </a:p>
        </p:txBody>
      </p:sp>
      <p:sp>
        <p:nvSpPr>
          <p:cNvPr id="4" name="Slide Number Placeholder 3">
            <a:extLst>
              <a:ext uri="{FF2B5EF4-FFF2-40B4-BE49-F238E27FC236}">
                <a16:creationId xmlns:a16="http://schemas.microsoft.com/office/drawing/2014/main" xmlns="" id="{DCB755EF-9758-4FC9-A797-9B4C0BA7EE9A}"/>
              </a:ext>
            </a:extLst>
          </p:cNvPr>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12</a:t>
            </a:fld>
            <a:endParaRPr lang="en"/>
          </a:p>
        </p:txBody>
      </p:sp>
    </p:spTree>
    <p:extLst>
      <p:ext uri="{BB962C8B-B14F-4D97-AF65-F5344CB8AC3E}">
        <p14:creationId xmlns:p14="http://schemas.microsoft.com/office/powerpoint/2010/main" xmlns="" val="16895922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ctrTitle"/>
          </p:nvPr>
        </p:nvSpPr>
        <p:spPr>
          <a:xfrm>
            <a:off x="685800" y="1154307"/>
            <a:ext cx="5389685" cy="1159800"/>
          </a:xfrm>
          <a:prstGeom prst="rect">
            <a:avLst/>
          </a:prstGeom>
        </p:spPr>
        <p:txBody>
          <a:bodyPr wrap="square" lIns="91425" tIns="91425" rIns="91425" bIns="91425" anchor="b" anchorCtr="0">
            <a:noAutofit/>
          </a:bodyPr>
          <a:lstStyle/>
          <a:p>
            <a:pPr lvl="0" rtl="0">
              <a:spcBef>
                <a:spcPts val="0"/>
              </a:spcBef>
              <a:buNone/>
            </a:pPr>
            <a:r>
              <a:rPr lang="en" dirty="0" smtClean="0">
                <a:solidFill>
                  <a:srgbClr val="1155CC"/>
                </a:solidFill>
              </a:rPr>
              <a:t>5. </a:t>
            </a:r>
            <a:r>
              <a:rPr lang="en-US" dirty="0" smtClean="0"/>
              <a:t>Proposed System</a:t>
            </a:r>
            <a:endParaRPr lang="en" dirty="0"/>
          </a:p>
        </p:txBody>
      </p:sp>
      <p:sp>
        <p:nvSpPr>
          <p:cNvPr id="82" name="Shape 82"/>
          <p:cNvSpPr txBox="1">
            <a:spLocks noGrp="1"/>
          </p:cNvSpPr>
          <p:nvPr>
            <p:ph type="subTitle" idx="1"/>
          </p:nvPr>
        </p:nvSpPr>
        <p:spPr>
          <a:xfrm>
            <a:off x="685800" y="3350654"/>
            <a:ext cx="3914700" cy="784800"/>
          </a:xfrm>
          <a:prstGeom prst="rect">
            <a:avLst/>
          </a:prstGeom>
        </p:spPr>
        <p:txBody>
          <a:bodyPr wrap="square" lIns="91425" tIns="91425" rIns="91425" bIns="91425" anchor="t" anchorCtr="0">
            <a:noAutofit/>
          </a:bodyPr>
          <a:lstStyle/>
          <a:p>
            <a:pPr lvl="0" rtl="0">
              <a:spcBef>
                <a:spcPts val="0"/>
              </a:spcBef>
              <a:buNone/>
            </a:pPr>
            <a:r>
              <a:rPr lang="en-US" dirty="0"/>
              <a:t>By</a:t>
            </a:r>
          </a:p>
          <a:p>
            <a:pPr lvl="0" rtl="0">
              <a:spcBef>
                <a:spcPts val="0"/>
              </a:spcBef>
              <a:buNone/>
            </a:pPr>
            <a:r>
              <a:rPr lang="en-US" dirty="0" smtClean="0"/>
              <a:t>Pranav Jain</a:t>
            </a:r>
            <a:endParaRPr lang="en" dirty="0"/>
          </a:p>
        </p:txBody>
      </p:sp>
      <p:sp>
        <p:nvSpPr>
          <p:cNvPr id="83" name="Shape 83"/>
          <p:cNvSpPr txBox="1">
            <a:spLocks noGrp="1"/>
          </p:cNvSpPr>
          <p:nvPr>
            <p:ph type="sldNum" idx="4294967295"/>
          </p:nvPr>
        </p:nvSpPr>
        <p:spPr>
          <a:xfrm>
            <a:off x="8480584" y="46736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pPr lvl="0">
                <a:spcBef>
                  <a:spcPts val="0"/>
                </a:spcBef>
                <a:buNone/>
              </a:pPr>
              <a:t>13</a:t>
            </a:fld>
            <a:endParaRPr lang="en"/>
          </a:p>
        </p:txBody>
      </p:sp>
    </p:spTree>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38AC01CB-226F-4F59-AA36-5ACCDD047655}"/>
              </a:ext>
            </a:extLst>
          </p:cNvPr>
          <p:cNvSpPr>
            <a:spLocks noGrp="1"/>
          </p:cNvSpPr>
          <p:nvPr>
            <p:ph type="body" idx="1"/>
          </p:nvPr>
        </p:nvSpPr>
        <p:spPr>
          <a:xfrm>
            <a:off x="457200" y="493986"/>
            <a:ext cx="5511300" cy="3950368"/>
          </a:xfrm>
        </p:spPr>
        <p:txBody>
          <a:bodyPr/>
          <a:lstStyle/>
          <a:p>
            <a:pPr>
              <a:buNone/>
            </a:pPr>
            <a:r>
              <a:rPr lang="en-US" dirty="0"/>
              <a:t>The proposed system has three main components:</a:t>
            </a:r>
            <a:br>
              <a:rPr lang="en-US" dirty="0"/>
            </a:br>
            <a:endParaRPr lang="en-US" dirty="0"/>
          </a:p>
          <a:p>
            <a:pPr marL="285750" indent="-285750">
              <a:buFont typeface="Arial" charset="0"/>
              <a:buChar char="•"/>
            </a:pPr>
            <a:r>
              <a:rPr lang="en-US" dirty="0" smtClean="0"/>
              <a:t>Recommendation Engine: </a:t>
            </a:r>
          </a:p>
          <a:p>
            <a:pPr marL="285750" indent="-285750">
              <a:buFont typeface="Arial" charset="0"/>
              <a:buChar char="•"/>
            </a:pPr>
            <a:endParaRPr lang="en-US" dirty="0" smtClean="0"/>
          </a:p>
          <a:p>
            <a:pPr>
              <a:buNone/>
            </a:pPr>
            <a:r>
              <a:rPr lang="en-US" dirty="0" smtClean="0"/>
              <a:t>This engine is responsible for making recommendations for the user. </a:t>
            </a:r>
          </a:p>
          <a:p>
            <a:pPr>
              <a:buNone/>
            </a:pPr>
            <a:endParaRPr lang="en-US" dirty="0"/>
          </a:p>
          <a:p>
            <a:pPr>
              <a:buNone/>
            </a:pPr>
            <a:r>
              <a:rPr lang="en-US" dirty="0" smtClean="0"/>
              <a:t>It is common to all three sections: Movies, Songs and Games.</a:t>
            </a:r>
          </a:p>
          <a:p>
            <a:pPr>
              <a:buNone/>
            </a:pPr>
            <a:endParaRPr lang="en-US" dirty="0"/>
          </a:p>
          <a:p>
            <a:pPr>
              <a:buNone/>
            </a:pPr>
            <a:r>
              <a:rPr lang="en-US" dirty="0" smtClean="0"/>
              <a:t>It uses item-based collaborative filtering to make recommendations in the backend. </a:t>
            </a:r>
          </a:p>
          <a:p>
            <a:pPr>
              <a:buNone/>
            </a:pPr>
            <a:endParaRPr lang="en-US" dirty="0"/>
          </a:p>
          <a:p>
            <a:pPr>
              <a:buNone/>
            </a:pPr>
            <a:r>
              <a:rPr lang="en-US" dirty="0" smtClean="0"/>
              <a:t>It then passes these recommendations to the frontend which is showed to the user.</a:t>
            </a:r>
            <a:br>
              <a:rPr lang="en-US" dirty="0" smtClean="0"/>
            </a:br>
            <a:endParaRPr lang="en-US" dirty="0" smtClean="0"/>
          </a:p>
        </p:txBody>
      </p:sp>
      <p:sp>
        <p:nvSpPr>
          <p:cNvPr id="4" name="Slide Number Placeholder 3">
            <a:extLst>
              <a:ext uri="{FF2B5EF4-FFF2-40B4-BE49-F238E27FC236}">
                <a16:creationId xmlns:a16="http://schemas.microsoft.com/office/drawing/2014/main" xmlns="" id="{DCB755EF-9758-4FC9-A797-9B4C0BA7EE9A}"/>
              </a:ext>
            </a:extLst>
          </p:cNvPr>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14</a:t>
            </a:fld>
            <a:endParaRPr lang="en"/>
          </a:p>
        </p:txBody>
      </p:sp>
    </p:spTree>
    <p:extLst>
      <p:ext uri="{BB962C8B-B14F-4D97-AF65-F5344CB8AC3E}">
        <p14:creationId xmlns:p14="http://schemas.microsoft.com/office/powerpoint/2010/main" xmlns="" val="21149068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38AC01CB-226F-4F59-AA36-5ACCDD047655}"/>
              </a:ext>
            </a:extLst>
          </p:cNvPr>
          <p:cNvSpPr>
            <a:spLocks noGrp="1"/>
          </p:cNvSpPr>
          <p:nvPr>
            <p:ph type="body" idx="1"/>
          </p:nvPr>
        </p:nvSpPr>
        <p:spPr>
          <a:xfrm>
            <a:off x="457200" y="493986"/>
            <a:ext cx="5511300" cy="3950368"/>
          </a:xfrm>
        </p:spPr>
        <p:txBody>
          <a:bodyPr/>
          <a:lstStyle/>
          <a:p>
            <a:pPr marL="285750" indent="-285750">
              <a:buFont typeface="Arial" charset="0"/>
              <a:buChar char="•"/>
            </a:pPr>
            <a:r>
              <a:rPr lang="en-US" dirty="0" smtClean="0"/>
              <a:t>Dashboard: </a:t>
            </a:r>
          </a:p>
          <a:p>
            <a:pPr marL="285750" indent="-285750">
              <a:buFont typeface="Arial" charset="0"/>
              <a:buChar char="•"/>
            </a:pPr>
            <a:endParaRPr lang="en-US" dirty="0" smtClean="0"/>
          </a:p>
          <a:p>
            <a:pPr>
              <a:buNone/>
            </a:pPr>
            <a:r>
              <a:rPr lang="en-US" dirty="0" smtClean="0"/>
              <a:t>This is a private space for the user. Here, the user can view, edit all their activities done in the past.</a:t>
            </a:r>
          </a:p>
          <a:p>
            <a:pPr>
              <a:buNone/>
            </a:pPr>
            <a:endParaRPr lang="en-US" dirty="0"/>
          </a:p>
          <a:p>
            <a:pPr>
              <a:buNone/>
            </a:pPr>
            <a:r>
              <a:rPr lang="en-US" dirty="0" smtClean="0"/>
              <a:t>Future application updates and recent changes made in the application are also displayed here.</a:t>
            </a:r>
          </a:p>
          <a:p>
            <a:pPr>
              <a:buNone/>
            </a:pPr>
            <a:endParaRPr lang="en-US" dirty="0"/>
          </a:p>
          <a:p>
            <a:pPr>
              <a:buNone/>
            </a:pPr>
            <a:r>
              <a:rPr lang="en-US" dirty="0" smtClean="0"/>
              <a:t>Privacy is very important at </a:t>
            </a:r>
            <a:r>
              <a:rPr lang="en-US" dirty="0" err="1" smtClean="0"/>
              <a:t>TeenHub</a:t>
            </a:r>
            <a:r>
              <a:rPr lang="en-US" dirty="0" smtClean="0"/>
              <a:t> and here user can give permission to the application to give access to user’s data.</a:t>
            </a:r>
            <a:br>
              <a:rPr lang="en-US" dirty="0" smtClean="0"/>
            </a:br>
            <a:endParaRPr lang="en-US" dirty="0" smtClean="0"/>
          </a:p>
        </p:txBody>
      </p:sp>
      <p:sp>
        <p:nvSpPr>
          <p:cNvPr id="4" name="Slide Number Placeholder 3">
            <a:extLst>
              <a:ext uri="{FF2B5EF4-FFF2-40B4-BE49-F238E27FC236}">
                <a16:creationId xmlns:a16="http://schemas.microsoft.com/office/drawing/2014/main" xmlns="" id="{DCB755EF-9758-4FC9-A797-9B4C0BA7EE9A}"/>
              </a:ext>
            </a:extLst>
          </p:cNvPr>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15</a:t>
            </a:fld>
            <a:endParaRPr lang="en"/>
          </a:p>
        </p:txBody>
      </p:sp>
    </p:spTree>
    <p:extLst>
      <p:ext uri="{BB962C8B-B14F-4D97-AF65-F5344CB8AC3E}">
        <p14:creationId xmlns:p14="http://schemas.microsoft.com/office/powerpoint/2010/main" xmlns="" val="12635429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38AC01CB-226F-4F59-AA36-5ACCDD047655}"/>
              </a:ext>
            </a:extLst>
          </p:cNvPr>
          <p:cNvSpPr>
            <a:spLocks noGrp="1"/>
          </p:cNvSpPr>
          <p:nvPr>
            <p:ph type="body" idx="1"/>
          </p:nvPr>
        </p:nvSpPr>
        <p:spPr>
          <a:xfrm>
            <a:off x="457200" y="493986"/>
            <a:ext cx="5511300" cy="3950368"/>
          </a:xfrm>
        </p:spPr>
        <p:txBody>
          <a:bodyPr/>
          <a:lstStyle/>
          <a:p>
            <a:pPr marL="285750" indent="-285750">
              <a:buFont typeface="Arial" charset="0"/>
              <a:buChar char="•"/>
            </a:pPr>
            <a:r>
              <a:rPr lang="en-US" dirty="0" smtClean="0"/>
              <a:t>Search Engine: </a:t>
            </a:r>
          </a:p>
          <a:p>
            <a:pPr>
              <a:buNone/>
            </a:pPr>
            <a:endParaRPr lang="en-US" dirty="0" smtClean="0"/>
          </a:p>
          <a:p>
            <a:pPr>
              <a:buNone/>
            </a:pPr>
            <a:r>
              <a:rPr lang="en-US" dirty="0" smtClean="0"/>
              <a:t>This engine is responsible for making accurate search results from user entered search queries.</a:t>
            </a:r>
            <a:endParaRPr lang="en-US" dirty="0"/>
          </a:p>
          <a:p>
            <a:pPr>
              <a:buNone/>
            </a:pPr>
            <a:endParaRPr lang="en-US" dirty="0" smtClean="0"/>
          </a:p>
          <a:p>
            <a:pPr>
              <a:buNone/>
            </a:pPr>
            <a:r>
              <a:rPr lang="en-US" dirty="0" smtClean="0"/>
              <a:t>It heavily relies on TF-IDF algorithm.</a:t>
            </a:r>
            <a:endParaRPr lang="en-US" dirty="0"/>
          </a:p>
          <a:p>
            <a:pPr>
              <a:buNone/>
            </a:pPr>
            <a:endParaRPr lang="en-US" dirty="0" smtClean="0"/>
          </a:p>
          <a:p>
            <a:pPr>
              <a:buNone/>
            </a:pPr>
            <a:r>
              <a:rPr lang="en-GB" dirty="0" smtClean="0"/>
              <a:t>TF-IDF is </a:t>
            </a:r>
            <a:r>
              <a:rPr lang="en-GB" dirty="0"/>
              <a:t>a numerical statistic that is intended to reflect how important a word is to a document in a collection</a:t>
            </a:r>
            <a:r>
              <a:rPr lang="en-GB" dirty="0" smtClean="0"/>
              <a:t>.</a:t>
            </a:r>
          </a:p>
          <a:p>
            <a:pPr>
              <a:buNone/>
            </a:pPr>
            <a:endParaRPr lang="en-GB" dirty="0"/>
          </a:p>
          <a:p>
            <a:pPr>
              <a:buNone/>
            </a:pPr>
            <a:endParaRPr lang="en-GB" dirty="0"/>
          </a:p>
        </p:txBody>
      </p:sp>
      <p:sp>
        <p:nvSpPr>
          <p:cNvPr id="4" name="Slide Number Placeholder 3">
            <a:extLst>
              <a:ext uri="{FF2B5EF4-FFF2-40B4-BE49-F238E27FC236}">
                <a16:creationId xmlns:a16="http://schemas.microsoft.com/office/drawing/2014/main" xmlns="" id="{DCB755EF-9758-4FC9-A797-9B4C0BA7EE9A}"/>
              </a:ext>
            </a:extLst>
          </p:cNvPr>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16</a:t>
            </a:fld>
            <a:endParaRPr lang="en"/>
          </a:p>
        </p:txBody>
      </p:sp>
    </p:spTree>
    <p:extLst>
      <p:ext uri="{BB962C8B-B14F-4D97-AF65-F5344CB8AC3E}">
        <p14:creationId xmlns:p14="http://schemas.microsoft.com/office/powerpoint/2010/main" xmlns="" val="16603560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ctrTitle"/>
          </p:nvPr>
        </p:nvSpPr>
        <p:spPr>
          <a:xfrm>
            <a:off x="685800" y="1259422"/>
            <a:ext cx="3914700" cy="1159800"/>
          </a:xfrm>
          <a:prstGeom prst="rect">
            <a:avLst/>
          </a:prstGeom>
        </p:spPr>
        <p:txBody>
          <a:bodyPr wrap="square" lIns="91425" tIns="91425" rIns="91425" bIns="91425" anchor="b" anchorCtr="0">
            <a:noAutofit/>
          </a:bodyPr>
          <a:lstStyle/>
          <a:p>
            <a:pPr lvl="0" rtl="0">
              <a:spcBef>
                <a:spcPts val="0"/>
              </a:spcBef>
              <a:buNone/>
            </a:pPr>
            <a:r>
              <a:rPr lang="en" dirty="0">
                <a:solidFill>
                  <a:srgbClr val="1155CC"/>
                </a:solidFill>
              </a:rPr>
              <a:t>6</a:t>
            </a:r>
            <a:r>
              <a:rPr lang="en" dirty="0" smtClean="0">
                <a:solidFill>
                  <a:srgbClr val="1155CC"/>
                </a:solidFill>
              </a:rPr>
              <a:t>. </a:t>
            </a:r>
            <a:r>
              <a:rPr lang="en-US" dirty="0" smtClean="0"/>
              <a:t>Results</a:t>
            </a:r>
            <a:endParaRPr lang="en" dirty="0"/>
          </a:p>
        </p:txBody>
      </p:sp>
      <p:sp>
        <p:nvSpPr>
          <p:cNvPr id="82" name="Shape 82"/>
          <p:cNvSpPr txBox="1">
            <a:spLocks noGrp="1"/>
          </p:cNvSpPr>
          <p:nvPr>
            <p:ph type="subTitle" idx="1"/>
          </p:nvPr>
        </p:nvSpPr>
        <p:spPr>
          <a:xfrm>
            <a:off x="685800" y="3350654"/>
            <a:ext cx="3914700" cy="784800"/>
          </a:xfrm>
          <a:prstGeom prst="rect">
            <a:avLst/>
          </a:prstGeom>
        </p:spPr>
        <p:txBody>
          <a:bodyPr wrap="square" lIns="91425" tIns="91425" rIns="91425" bIns="91425" anchor="t" anchorCtr="0">
            <a:noAutofit/>
          </a:bodyPr>
          <a:lstStyle/>
          <a:p>
            <a:pPr lvl="0" rtl="0">
              <a:spcBef>
                <a:spcPts val="0"/>
              </a:spcBef>
              <a:buNone/>
            </a:pPr>
            <a:r>
              <a:rPr lang="en-US" dirty="0"/>
              <a:t>By</a:t>
            </a:r>
          </a:p>
          <a:p>
            <a:pPr lvl="0" rtl="0">
              <a:spcBef>
                <a:spcPts val="0"/>
              </a:spcBef>
              <a:buNone/>
            </a:pPr>
            <a:r>
              <a:rPr lang="en-US" dirty="0" smtClean="0"/>
              <a:t>Pranav Jain</a:t>
            </a:r>
            <a:endParaRPr lang="en" dirty="0"/>
          </a:p>
        </p:txBody>
      </p:sp>
      <p:sp>
        <p:nvSpPr>
          <p:cNvPr id="83" name="Shape 83"/>
          <p:cNvSpPr txBox="1">
            <a:spLocks noGrp="1"/>
          </p:cNvSpPr>
          <p:nvPr>
            <p:ph type="sldNum" idx="4294967295"/>
          </p:nvPr>
        </p:nvSpPr>
        <p:spPr>
          <a:xfrm>
            <a:off x="8480584" y="46736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pPr lvl="0">
                <a:spcBef>
                  <a:spcPts val="0"/>
                </a:spcBef>
                <a:buNone/>
              </a:pPr>
              <a:t>17</a:t>
            </a:fld>
            <a:endParaRPr lang="en"/>
          </a:p>
        </p:txBody>
      </p:sp>
    </p:spTree>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4" name="Shape 244"/>
          <p:cNvSpPr txBox="1">
            <a:spLocks noGrp="1"/>
          </p:cNvSpPr>
          <p:nvPr>
            <p:ph type="sldNum" idx="12"/>
          </p:nvPr>
        </p:nvSpPr>
        <p:spPr>
          <a:xfrm>
            <a:off x="8480584" y="4673651"/>
            <a:ext cx="548700" cy="393600"/>
          </a:xfrm>
          <a:prstGeom prst="rect">
            <a:avLst/>
          </a:prstGeom>
        </p:spPr>
        <p:txBody>
          <a:bodyPr wrap="square" lIns="91425" tIns="91425" rIns="91425" bIns="91425" anchor="ctr" anchorCtr="0">
            <a:noAutofit/>
          </a:bodyPr>
          <a:lstStyle/>
          <a:p>
            <a:pPr lvl="0" algn="r" rtl="0">
              <a:spcBef>
                <a:spcPts val="0"/>
              </a:spcBef>
              <a:buNone/>
            </a:pPr>
            <a:fld id="{00000000-1234-1234-1234-123412341234}" type="slidenum">
              <a:rPr lang="en"/>
              <a:pPr lvl="0" algn="r" rtl="0">
                <a:spcBef>
                  <a:spcPts val="0"/>
                </a:spcBef>
                <a:buNone/>
              </a:pPr>
              <a:t>18</a:t>
            </a:fld>
            <a:endParaRPr lang="en"/>
          </a:p>
        </p:txBody>
      </p:sp>
      <p:sp>
        <p:nvSpPr>
          <p:cNvPr id="245" name="Shape 245"/>
          <p:cNvSpPr txBox="1">
            <a:spLocks noGrp="1"/>
          </p:cNvSpPr>
          <p:nvPr>
            <p:ph type="body" idx="4294967295"/>
          </p:nvPr>
        </p:nvSpPr>
        <p:spPr>
          <a:xfrm>
            <a:off x="5067300" y="444300"/>
            <a:ext cx="3560650" cy="4254900"/>
          </a:xfrm>
          <a:prstGeom prst="rect">
            <a:avLst/>
          </a:prstGeom>
        </p:spPr>
        <p:txBody>
          <a:bodyPr wrap="square" lIns="91425" tIns="91425" rIns="91425" bIns="91425" anchor="ctr" anchorCtr="0">
            <a:noAutofit/>
          </a:bodyPr>
          <a:lstStyle/>
          <a:p>
            <a:pPr lvl="0" rtl="0">
              <a:spcBef>
                <a:spcPts val="0"/>
              </a:spcBef>
              <a:buNone/>
            </a:pPr>
            <a:r>
              <a:rPr lang="en-US" sz="4800" dirty="0">
                <a:solidFill>
                  <a:srgbClr val="FFFFFF"/>
                </a:solidFill>
                <a:latin typeface="Lato Hairline"/>
                <a:ea typeface="Lato Hairline"/>
                <a:cs typeface="Lato Hairline"/>
                <a:sym typeface="Lato Hairline"/>
              </a:rPr>
              <a:t>Smartphone</a:t>
            </a:r>
            <a:endParaRPr lang="en" sz="1400" dirty="0">
              <a:solidFill>
                <a:srgbClr val="FFFFFF"/>
              </a:solidFill>
            </a:endParaRPr>
          </a:p>
        </p:txBody>
      </p:sp>
      <p:sp>
        <p:nvSpPr>
          <p:cNvPr id="6" name="Shape 218">
            <a:extLst>
              <a:ext uri="{FF2B5EF4-FFF2-40B4-BE49-F238E27FC236}">
                <a16:creationId xmlns:a16="http://schemas.microsoft.com/office/drawing/2014/main" xmlns="" id="{3150B489-4DBE-42A1-850B-3524248F8C98}"/>
              </a:ext>
            </a:extLst>
          </p:cNvPr>
          <p:cNvSpPr/>
          <p:nvPr/>
        </p:nvSpPr>
        <p:spPr>
          <a:xfrm>
            <a:off x="689109" y="194525"/>
            <a:ext cx="2349365" cy="4714205"/>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pic>
        <p:nvPicPr>
          <p:cNvPr id="3" name="Picture 2">
            <a:extLst>
              <a:ext uri="{FF2B5EF4-FFF2-40B4-BE49-F238E27FC236}">
                <a16:creationId xmlns:a16="http://schemas.microsoft.com/office/drawing/2014/main" xmlns="" id="{027A8AFD-BB68-43B8-B783-48268B408891}"/>
              </a:ext>
            </a:extLst>
          </p:cNvPr>
          <p:cNvPicPr>
            <a:picLocks noChangeAspect="1"/>
          </p:cNvPicPr>
          <p:nvPr/>
        </p:nvPicPr>
        <p:blipFill>
          <a:blip r:embed="rId3"/>
          <a:stretch>
            <a:fillRect/>
          </a:stretch>
        </p:blipFill>
        <p:spPr>
          <a:xfrm>
            <a:off x="809800" y="590550"/>
            <a:ext cx="2123313" cy="3810000"/>
          </a:xfrm>
          <a:prstGeom prst="rect">
            <a:avLst/>
          </a:prstGeom>
        </p:spPr>
      </p:pic>
      <p:pic>
        <p:nvPicPr>
          <p:cNvPr id="5" name="Picture 4">
            <a:extLst>
              <a:ext uri="{FF2B5EF4-FFF2-40B4-BE49-F238E27FC236}">
                <a16:creationId xmlns:a16="http://schemas.microsoft.com/office/drawing/2014/main" xmlns="" id="{A0A29524-252B-4B4A-B7B6-9A791E86E2BD}"/>
              </a:ext>
            </a:extLst>
          </p:cNvPr>
          <p:cNvPicPr>
            <a:picLocks noChangeAspect="1"/>
          </p:cNvPicPr>
          <p:nvPr/>
        </p:nvPicPr>
        <p:blipFill>
          <a:blip r:embed="rId4"/>
          <a:stretch>
            <a:fillRect/>
          </a:stretch>
        </p:blipFill>
        <p:spPr>
          <a:xfrm>
            <a:off x="804507" y="590550"/>
            <a:ext cx="2128606" cy="3810000"/>
          </a:xfrm>
          <a:prstGeom prst="rect">
            <a:avLst/>
          </a:prstGeom>
        </p:spPr>
      </p:pic>
      <p:pic>
        <p:nvPicPr>
          <p:cNvPr id="8" name="Picture 7">
            <a:extLst>
              <a:ext uri="{FF2B5EF4-FFF2-40B4-BE49-F238E27FC236}">
                <a16:creationId xmlns:a16="http://schemas.microsoft.com/office/drawing/2014/main" xmlns="" id="{B21BBF6B-F3AB-45DF-94C3-95E84E415B6A}"/>
              </a:ext>
            </a:extLst>
          </p:cNvPr>
          <p:cNvPicPr>
            <a:picLocks noChangeAspect="1"/>
          </p:cNvPicPr>
          <p:nvPr/>
        </p:nvPicPr>
        <p:blipFill rotWithShape="1">
          <a:blip r:embed="rId5"/>
          <a:srcRect l="1528" r="1"/>
          <a:stretch/>
        </p:blipFill>
        <p:spPr>
          <a:xfrm>
            <a:off x="804508" y="590550"/>
            <a:ext cx="2128606" cy="3810000"/>
          </a:xfrm>
          <a:prstGeom prst="rect">
            <a:avLst/>
          </a:prstGeom>
        </p:spPr>
      </p:pic>
    </p:spTree>
    <p:extLst>
      <p:ext uri="{BB962C8B-B14F-4D97-AF65-F5344CB8AC3E}">
        <p14:creationId xmlns:p14="http://schemas.microsoft.com/office/powerpoint/2010/main" xmlns="" val="8393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59666" y="861178"/>
            <a:ext cx="5213443" cy="3027356"/>
          </a:xfrm>
          <a:prstGeom prst="rect">
            <a:avLst/>
          </a:prstGeom>
        </p:spPr>
      </p:pic>
      <p:sp>
        <p:nvSpPr>
          <p:cNvPr id="242" name="Shape 242"/>
          <p:cNvSpPr/>
          <p:nvPr/>
        </p:nvSpPr>
        <p:spPr>
          <a:xfrm>
            <a:off x="126865" y="636529"/>
            <a:ext cx="5670319" cy="3938151"/>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44" name="Shape 244"/>
          <p:cNvSpPr txBox="1">
            <a:spLocks noGrp="1"/>
          </p:cNvSpPr>
          <p:nvPr>
            <p:ph type="sldNum" idx="12"/>
          </p:nvPr>
        </p:nvSpPr>
        <p:spPr>
          <a:xfrm>
            <a:off x="8480584" y="4673651"/>
            <a:ext cx="548700" cy="393600"/>
          </a:xfrm>
          <a:prstGeom prst="rect">
            <a:avLst/>
          </a:prstGeom>
        </p:spPr>
        <p:txBody>
          <a:bodyPr wrap="square" lIns="91425" tIns="91425" rIns="91425" bIns="91425" anchor="ctr" anchorCtr="0">
            <a:noAutofit/>
          </a:bodyPr>
          <a:lstStyle/>
          <a:p>
            <a:pPr lvl="0" algn="r" rtl="0">
              <a:spcBef>
                <a:spcPts val="0"/>
              </a:spcBef>
              <a:buNone/>
            </a:pPr>
            <a:fld id="{00000000-1234-1234-1234-123412341234}" type="slidenum">
              <a:rPr lang="en"/>
              <a:pPr lvl="0" algn="r" rtl="0">
                <a:spcBef>
                  <a:spcPts val="0"/>
                </a:spcBef>
                <a:buNone/>
              </a:pPr>
              <a:t>19</a:t>
            </a:fld>
            <a:endParaRPr lang="en"/>
          </a:p>
        </p:txBody>
      </p:sp>
      <p:sp>
        <p:nvSpPr>
          <p:cNvPr id="245" name="Shape 245"/>
          <p:cNvSpPr txBox="1">
            <a:spLocks noGrp="1"/>
          </p:cNvSpPr>
          <p:nvPr>
            <p:ph type="body" idx="4294967295"/>
          </p:nvPr>
        </p:nvSpPr>
        <p:spPr>
          <a:xfrm>
            <a:off x="5889250" y="444300"/>
            <a:ext cx="2738700" cy="4254900"/>
          </a:xfrm>
          <a:prstGeom prst="rect">
            <a:avLst/>
          </a:prstGeom>
        </p:spPr>
        <p:txBody>
          <a:bodyPr wrap="square" lIns="91425" tIns="91425" rIns="91425" bIns="91425" anchor="ctr" anchorCtr="0">
            <a:noAutofit/>
          </a:bodyPr>
          <a:lstStyle/>
          <a:p>
            <a:pPr lvl="0" rtl="0">
              <a:spcBef>
                <a:spcPts val="0"/>
              </a:spcBef>
              <a:buNone/>
            </a:pPr>
            <a:r>
              <a:rPr lang="en" sz="4800" dirty="0">
                <a:solidFill>
                  <a:srgbClr val="FFFFFF"/>
                </a:solidFill>
                <a:latin typeface="Lato Hairline"/>
                <a:ea typeface="Lato Hairline"/>
                <a:cs typeface="Lato Hairline"/>
                <a:sym typeface="Lato Hairline"/>
              </a:rPr>
              <a:t>Desktop</a:t>
            </a:r>
          </a:p>
        </p:txBody>
      </p:sp>
      <p:pic>
        <p:nvPicPr>
          <p:cNvPr id="2" name="Picture 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59665" y="861178"/>
            <a:ext cx="5213443" cy="293831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359662" y="867212"/>
            <a:ext cx="5213445" cy="2932278"/>
          </a:xfrm>
          <a:prstGeom prst="rect">
            <a:avLst/>
          </a:prstGeom>
        </p:spPr>
      </p:pic>
      <p:pic>
        <p:nvPicPr>
          <p:cNvPr id="3" name="Picture 2">
            <a:extLst>
              <a:ext uri="{FF2B5EF4-FFF2-40B4-BE49-F238E27FC236}">
                <a16:creationId xmlns:a16="http://schemas.microsoft.com/office/drawing/2014/main" xmlns="" id="{477EC220-5E3A-49D4-8E15-78C6A1FF1C3F}"/>
              </a:ext>
            </a:extLst>
          </p:cNvPr>
          <p:cNvPicPr>
            <a:picLocks noChangeAspect="1"/>
          </p:cNvPicPr>
          <p:nvPr/>
        </p:nvPicPr>
        <p:blipFill>
          <a:blip r:embed="rId6"/>
          <a:stretch>
            <a:fillRect/>
          </a:stretch>
        </p:blipFill>
        <p:spPr>
          <a:xfrm>
            <a:off x="359661" y="821827"/>
            <a:ext cx="5241150" cy="3023047"/>
          </a:xfrm>
          <a:prstGeom prst="rect">
            <a:avLst/>
          </a:prstGeom>
        </p:spPr>
      </p:pic>
      <p:pic>
        <p:nvPicPr>
          <p:cNvPr id="7" name="Picture 6">
            <a:extLst>
              <a:ext uri="{FF2B5EF4-FFF2-40B4-BE49-F238E27FC236}">
                <a16:creationId xmlns:a16="http://schemas.microsoft.com/office/drawing/2014/main" xmlns="" id="{46CEEA05-8BD2-40FE-9939-565EE90DF5A3}"/>
              </a:ext>
            </a:extLst>
          </p:cNvPr>
          <p:cNvPicPr>
            <a:picLocks noChangeAspect="1"/>
          </p:cNvPicPr>
          <p:nvPr/>
        </p:nvPicPr>
        <p:blipFill rotWithShape="1">
          <a:blip r:embed="rId7"/>
          <a:srcRect t="294" b="1"/>
          <a:stretch/>
        </p:blipFill>
        <p:spPr>
          <a:xfrm>
            <a:off x="359661" y="824319"/>
            <a:ext cx="5241149" cy="3059906"/>
          </a:xfrm>
          <a:prstGeom prst="rect">
            <a:avLst/>
          </a:prstGeom>
        </p:spPr>
      </p:pic>
      <p:pic>
        <p:nvPicPr>
          <p:cNvPr id="5" name="Picture 4">
            <a:extLst>
              <a:ext uri="{FF2B5EF4-FFF2-40B4-BE49-F238E27FC236}">
                <a16:creationId xmlns:a16="http://schemas.microsoft.com/office/drawing/2014/main" xmlns="" id="{0A39BC16-E243-48ED-8A56-4EB3A6FDA84B}"/>
              </a:ext>
            </a:extLst>
          </p:cNvPr>
          <p:cNvPicPr>
            <a:picLocks noChangeAspect="1"/>
          </p:cNvPicPr>
          <p:nvPr/>
        </p:nvPicPr>
        <p:blipFill>
          <a:blip r:embed="rId8"/>
          <a:stretch>
            <a:fillRect/>
          </a:stretch>
        </p:blipFill>
        <p:spPr>
          <a:xfrm>
            <a:off x="359660" y="817518"/>
            <a:ext cx="5241150" cy="3023047"/>
          </a:xfrm>
          <a:prstGeom prst="rect">
            <a:avLst/>
          </a:prstGeom>
        </p:spPr>
      </p:pic>
    </p:spTree>
    <p:extLst>
      <p:ext uri="{BB962C8B-B14F-4D97-AF65-F5344CB8AC3E}">
        <p14:creationId xmlns:p14="http://schemas.microsoft.com/office/powerpoint/2010/main" xmlns="" val="120376830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ctrTitle"/>
          </p:nvPr>
        </p:nvSpPr>
        <p:spPr>
          <a:xfrm>
            <a:off x="1186051" y="1534914"/>
            <a:ext cx="6218487" cy="1990117"/>
          </a:xfrm>
          <a:prstGeom prst="rect">
            <a:avLst/>
          </a:prstGeom>
        </p:spPr>
        <p:txBody>
          <a:bodyPr wrap="square" lIns="91425" tIns="91425" rIns="91425" bIns="91425" anchor="b" anchorCtr="0">
            <a:noAutofit/>
          </a:bodyPr>
          <a:lstStyle/>
          <a:p>
            <a:pPr lvl="0" algn="ctr">
              <a:spcBef>
                <a:spcPts val="0"/>
              </a:spcBef>
              <a:buNone/>
            </a:pPr>
            <a:r>
              <a:rPr lang="en-US" sz="4400" dirty="0" err="1" smtClean="0">
                <a:latin typeface="+mj-lt"/>
              </a:rPr>
              <a:t>TeenHub</a:t>
            </a:r>
            <a:r>
              <a:rPr lang="en-US" sz="4400" dirty="0" smtClean="0">
                <a:latin typeface="+mj-lt"/>
              </a:rPr>
              <a:t> </a:t>
            </a:r>
            <a:br>
              <a:rPr lang="en-US" sz="4400" dirty="0" smtClean="0">
                <a:latin typeface="+mj-lt"/>
              </a:rPr>
            </a:br>
            <a:r>
              <a:rPr lang="en-US" sz="4400" dirty="0" smtClean="0">
                <a:latin typeface="+mj-lt"/>
              </a:rPr>
              <a:t>Recommendation System</a:t>
            </a:r>
            <a:endParaRPr lang="en" sz="4400" dirty="0">
              <a:latin typeface="+mj-l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ctrTitle"/>
          </p:nvPr>
        </p:nvSpPr>
        <p:spPr>
          <a:xfrm>
            <a:off x="685800" y="1288426"/>
            <a:ext cx="3914700" cy="1159800"/>
          </a:xfrm>
          <a:prstGeom prst="rect">
            <a:avLst/>
          </a:prstGeom>
        </p:spPr>
        <p:txBody>
          <a:bodyPr wrap="square" lIns="91425" tIns="91425" rIns="91425" bIns="91425" anchor="b" anchorCtr="0">
            <a:noAutofit/>
          </a:bodyPr>
          <a:lstStyle/>
          <a:p>
            <a:pPr lvl="0" rtl="0">
              <a:spcBef>
                <a:spcPts val="0"/>
              </a:spcBef>
              <a:buNone/>
            </a:pPr>
            <a:r>
              <a:rPr lang="en" dirty="0">
                <a:solidFill>
                  <a:srgbClr val="1155CC"/>
                </a:solidFill>
              </a:rPr>
              <a:t>7</a:t>
            </a:r>
            <a:r>
              <a:rPr lang="en" dirty="0" smtClean="0">
                <a:solidFill>
                  <a:srgbClr val="1155CC"/>
                </a:solidFill>
              </a:rPr>
              <a:t>. </a:t>
            </a:r>
            <a:r>
              <a:rPr lang="en-US" dirty="0" smtClean="0"/>
              <a:t>Conclusion</a:t>
            </a:r>
            <a:endParaRPr lang="en" dirty="0"/>
          </a:p>
        </p:txBody>
      </p:sp>
      <p:sp>
        <p:nvSpPr>
          <p:cNvPr id="82" name="Shape 82"/>
          <p:cNvSpPr txBox="1">
            <a:spLocks noGrp="1"/>
          </p:cNvSpPr>
          <p:nvPr>
            <p:ph type="subTitle" idx="1"/>
          </p:nvPr>
        </p:nvSpPr>
        <p:spPr>
          <a:xfrm>
            <a:off x="685800" y="3350654"/>
            <a:ext cx="3914700" cy="784800"/>
          </a:xfrm>
          <a:prstGeom prst="rect">
            <a:avLst/>
          </a:prstGeom>
        </p:spPr>
        <p:txBody>
          <a:bodyPr wrap="square" lIns="91425" tIns="91425" rIns="91425" bIns="91425" anchor="t" anchorCtr="0">
            <a:noAutofit/>
          </a:bodyPr>
          <a:lstStyle/>
          <a:p>
            <a:pPr lvl="0" rtl="0">
              <a:spcBef>
                <a:spcPts val="0"/>
              </a:spcBef>
              <a:buNone/>
            </a:pPr>
            <a:r>
              <a:rPr lang="en-US" dirty="0"/>
              <a:t>By</a:t>
            </a:r>
          </a:p>
          <a:p>
            <a:pPr lvl="0" rtl="0">
              <a:spcBef>
                <a:spcPts val="0"/>
              </a:spcBef>
              <a:buNone/>
            </a:pPr>
            <a:r>
              <a:rPr lang="en-US" dirty="0" smtClean="0"/>
              <a:t>Pranav Jain</a:t>
            </a:r>
            <a:endParaRPr lang="en" dirty="0"/>
          </a:p>
        </p:txBody>
      </p:sp>
      <p:sp>
        <p:nvSpPr>
          <p:cNvPr id="83" name="Shape 83"/>
          <p:cNvSpPr txBox="1">
            <a:spLocks noGrp="1"/>
          </p:cNvSpPr>
          <p:nvPr>
            <p:ph type="sldNum" idx="4294967295"/>
          </p:nvPr>
        </p:nvSpPr>
        <p:spPr>
          <a:xfrm>
            <a:off x="8480584" y="46736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pPr lvl="0">
                <a:spcBef>
                  <a:spcPts val="0"/>
                </a:spcBef>
                <a:buNone/>
              </a:pPr>
              <a:t>20</a:t>
            </a:fld>
            <a:endParaRPr lang="en"/>
          </a:p>
        </p:txBody>
      </p:sp>
    </p:spTree>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38AC01CB-226F-4F59-AA36-5ACCDD047655}"/>
              </a:ext>
            </a:extLst>
          </p:cNvPr>
          <p:cNvSpPr>
            <a:spLocks noGrp="1"/>
          </p:cNvSpPr>
          <p:nvPr>
            <p:ph type="body" idx="1"/>
          </p:nvPr>
        </p:nvSpPr>
        <p:spPr>
          <a:xfrm>
            <a:off x="457200" y="493986"/>
            <a:ext cx="5511300" cy="3950368"/>
          </a:xfrm>
        </p:spPr>
        <p:txBody>
          <a:bodyPr/>
          <a:lstStyle/>
          <a:p>
            <a:pPr marL="285750" indent="-285750">
              <a:buFont typeface="Arial" charset="0"/>
              <a:buChar char="•"/>
            </a:pPr>
            <a:r>
              <a:rPr lang="en-US" dirty="0"/>
              <a:t>The users will have one common login for all the 4 parts</a:t>
            </a:r>
            <a:r>
              <a:rPr lang="en-US" dirty="0" smtClean="0"/>
              <a:t>. </a:t>
            </a:r>
            <a:r>
              <a:rPr lang="en-US" dirty="0"/>
              <a:t>The user can login as a guest or make an account for self.</a:t>
            </a:r>
            <a:r>
              <a:rPr lang="en-US" dirty="0" smtClean="0"/>
              <a:t> </a:t>
            </a:r>
          </a:p>
          <a:p>
            <a:pPr marL="285750" indent="-285750">
              <a:buFont typeface="Arial" charset="0"/>
              <a:buChar char="•"/>
            </a:pPr>
            <a:endParaRPr lang="en-US" dirty="0"/>
          </a:p>
          <a:p>
            <a:pPr marL="285750" indent="-285750">
              <a:buFont typeface="Arial" charset="0"/>
              <a:buChar char="•"/>
            </a:pPr>
            <a:r>
              <a:rPr lang="en-US" dirty="0" smtClean="0"/>
              <a:t>Users </a:t>
            </a:r>
            <a:r>
              <a:rPr lang="en-US" dirty="0"/>
              <a:t>will get a dashboard to see their own data and activities on interactive charts. </a:t>
            </a:r>
            <a:endParaRPr lang="en-US" dirty="0" smtClean="0"/>
          </a:p>
          <a:p>
            <a:pPr marL="285750" indent="-285750">
              <a:buFont typeface="Arial" charset="0"/>
              <a:buChar char="•"/>
            </a:pPr>
            <a:endParaRPr lang="en-US" dirty="0"/>
          </a:p>
          <a:p>
            <a:pPr marL="285750" indent="-285750">
              <a:buFont typeface="Arial" charset="0"/>
              <a:buChar char="•"/>
            </a:pPr>
            <a:r>
              <a:rPr lang="en-US" dirty="0" smtClean="0"/>
              <a:t>The </a:t>
            </a:r>
            <a:r>
              <a:rPr lang="en-US" dirty="0"/>
              <a:t>recommendation engine will recommend the user movies based on </a:t>
            </a:r>
            <a:r>
              <a:rPr lang="en-US" dirty="0" smtClean="0"/>
              <a:t>his/her </a:t>
            </a:r>
            <a:r>
              <a:rPr lang="en-US" dirty="0"/>
              <a:t>previous ratings for movies. </a:t>
            </a:r>
            <a:endParaRPr lang="en-US" dirty="0" smtClean="0"/>
          </a:p>
          <a:p>
            <a:pPr marL="285750" indent="-285750">
              <a:buFont typeface="Arial" charset="0"/>
              <a:buChar char="•"/>
            </a:pPr>
            <a:endParaRPr lang="en-US" dirty="0"/>
          </a:p>
          <a:p>
            <a:pPr marL="285750" indent="-285750">
              <a:buFont typeface="Arial" charset="0"/>
              <a:buChar char="•"/>
            </a:pPr>
            <a:r>
              <a:rPr lang="en-US" dirty="0" smtClean="0"/>
              <a:t>A </a:t>
            </a:r>
            <a:r>
              <a:rPr lang="en-US" dirty="0"/>
              <a:t>news app is also included to keep the user updated with the latest of news in the entertainment industry. </a:t>
            </a:r>
          </a:p>
        </p:txBody>
      </p:sp>
      <p:sp>
        <p:nvSpPr>
          <p:cNvPr id="4" name="Slide Number Placeholder 3">
            <a:extLst>
              <a:ext uri="{FF2B5EF4-FFF2-40B4-BE49-F238E27FC236}">
                <a16:creationId xmlns:a16="http://schemas.microsoft.com/office/drawing/2014/main" xmlns="" id="{DCB755EF-9758-4FC9-A797-9B4C0BA7EE9A}"/>
              </a:ext>
            </a:extLst>
          </p:cNvPr>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21</a:t>
            </a:fld>
            <a:endParaRPr lang="en"/>
          </a:p>
        </p:txBody>
      </p:sp>
    </p:spTree>
    <p:extLst>
      <p:ext uri="{BB962C8B-B14F-4D97-AF65-F5344CB8AC3E}">
        <p14:creationId xmlns:p14="http://schemas.microsoft.com/office/powerpoint/2010/main" xmlns="" val="1896882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ctrTitle"/>
          </p:nvPr>
        </p:nvSpPr>
        <p:spPr>
          <a:xfrm>
            <a:off x="685800" y="1288426"/>
            <a:ext cx="3914700" cy="1159800"/>
          </a:xfrm>
          <a:prstGeom prst="rect">
            <a:avLst/>
          </a:prstGeom>
        </p:spPr>
        <p:txBody>
          <a:bodyPr wrap="square" lIns="91425" tIns="91425" rIns="91425" bIns="91425" anchor="b" anchorCtr="0">
            <a:noAutofit/>
          </a:bodyPr>
          <a:lstStyle/>
          <a:p>
            <a:pPr lvl="0" rtl="0">
              <a:spcBef>
                <a:spcPts val="0"/>
              </a:spcBef>
              <a:buNone/>
            </a:pPr>
            <a:r>
              <a:rPr lang="en-US" dirty="0">
                <a:solidFill>
                  <a:srgbClr val="1155CC"/>
                </a:solidFill>
              </a:rPr>
              <a:t>8</a:t>
            </a:r>
            <a:r>
              <a:rPr lang="en" dirty="0" smtClean="0">
                <a:solidFill>
                  <a:srgbClr val="1155CC"/>
                </a:solidFill>
              </a:rPr>
              <a:t>. </a:t>
            </a:r>
            <a:r>
              <a:rPr lang="en-US" dirty="0" smtClean="0"/>
              <a:t>References</a:t>
            </a:r>
            <a:endParaRPr lang="en" dirty="0"/>
          </a:p>
        </p:txBody>
      </p:sp>
      <p:sp>
        <p:nvSpPr>
          <p:cNvPr id="83" name="Shape 83"/>
          <p:cNvSpPr txBox="1">
            <a:spLocks noGrp="1"/>
          </p:cNvSpPr>
          <p:nvPr>
            <p:ph type="sldNum" idx="4294967295"/>
          </p:nvPr>
        </p:nvSpPr>
        <p:spPr>
          <a:xfrm>
            <a:off x="8480584" y="46736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pPr lvl="0">
                <a:spcBef>
                  <a:spcPts val="0"/>
                </a:spcBef>
                <a:buNone/>
              </a:pPr>
              <a:t>22</a:t>
            </a:fld>
            <a:endParaRPr lang="en"/>
          </a:p>
        </p:txBody>
      </p:sp>
    </p:spTree>
    <p:extLst>
      <p:ext uri="{BB962C8B-B14F-4D97-AF65-F5344CB8AC3E}">
        <p14:creationId xmlns:p14="http://schemas.microsoft.com/office/powerpoint/2010/main" xmlns="" val="1919083577"/>
      </p:ext>
    </p:extLst>
  </p:cSld>
  <p:clrMapOvr>
    <a:masterClrMapping/>
  </p:clrMapOvr>
  <p:transition spd="med">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38AC01CB-226F-4F59-AA36-5ACCDD047655}"/>
              </a:ext>
            </a:extLst>
          </p:cNvPr>
          <p:cNvSpPr>
            <a:spLocks noGrp="1"/>
          </p:cNvSpPr>
          <p:nvPr>
            <p:ph type="body" idx="1"/>
          </p:nvPr>
        </p:nvSpPr>
        <p:spPr>
          <a:xfrm>
            <a:off x="457200" y="493986"/>
            <a:ext cx="5511300" cy="3950368"/>
          </a:xfrm>
        </p:spPr>
        <p:txBody>
          <a:bodyPr/>
          <a:lstStyle/>
          <a:p>
            <a:pPr marL="285750" indent="-285750">
              <a:buFont typeface="Arial" charset="0"/>
              <a:buChar char="•"/>
            </a:pPr>
            <a:r>
              <a:rPr lang="en-US" sz="1100" dirty="0"/>
              <a:t>[1] </a:t>
            </a:r>
            <a:r>
              <a:rPr lang="en-US" sz="1100" dirty="0" err="1"/>
              <a:t>DietmarJannach</a:t>
            </a:r>
            <a:r>
              <a:rPr lang="en-US" sz="1100" dirty="0"/>
              <a:t> and Simon Fischer, Recommendation-based Modeling Support for Data Mining Processes, Germany and Simon Fischer Rapid Miner GmbH, Germany, </a:t>
            </a:r>
            <a:r>
              <a:rPr lang="en-US" sz="1100" i="1" dirty="0"/>
              <a:t>Proceedings of the 8th ACM Conference on Recommender system</a:t>
            </a:r>
            <a:r>
              <a:rPr lang="en-US" sz="1100" dirty="0"/>
              <a:t>, pages 337-340, October 2014. </a:t>
            </a:r>
            <a:endParaRPr lang="en-US" sz="1100" dirty="0" smtClean="0"/>
          </a:p>
          <a:p>
            <a:pPr marL="285750" indent="-285750">
              <a:buFont typeface="Arial" charset="0"/>
              <a:buChar char="•"/>
            </a:pPr>
            <a:endParaRPr lang="en-US" sz="1100" dirty="0"/>
          </a:p>
          <a:p>
            <a:pPr marL="285750" indent="-285750">
              <a:buFont typeface="Arial" charset="0"/>
              <a:buChar char="•"/>
            </a:pPr>
            <a:r>
              <a:rPr lang="en-US" sz="1100" dirty="0"/>
              <a:t>[2]Ali </a:t>
            </a:r>
            <a:r>
              <a:rPr lang="en-US" sz="1100" dirty="0" err="1"/>
              <a:t>Heydarzadegan</a:t>
            </a:r>
            <a:r>
              <a:rPr lang="en-US" sz="1100" dirty="0"/>
              <a:t>, </a:t>
            </a:r>
            <a:r>
              <a:rPr lang="en-US" sz="1100" dirty="0" err="1"/>
              <a:t>Yaser</a:t>
            </a:r>
            <a:r>
              <a:rPr lang="en-US" sz="1100" dirty="0"/>
              <a:t> </a:t>
            </a:r>
            <a:r>
              <a:rPr lang="en-US" sz="1100" dirty="0" err="1"/>
              <a:t>Nemati</a:t>
            </a:r>
            <a:r>
              <a:rPr lang="en-US" sz="1100" dirty="0"/>
              <a:t>, Mohsen </a:t>
            </a:r>
            <a:r>
              <a:rPr lang="en-US" sz="1100" dirty="0" err="1"/>
              <a:t>Moradi</a:t>
            </a:r>
            <a:r>
              <a:rPr lang="en-US" sz="1100" dirty="0"/>
              <a:t>, Evaluation of Machine Learning Algorithms in Artificial Intelligence, </a:t>
            </a:r>
            <a:r>
              <a:rPr lang="en-US" sz="1100" i="1" dirty="0"/>
              <a:t>IJCSMC, Vol. 4, Issue. 5, May 2015</a:t>
            </a:r>
            <a:r>
              <a:rPr lang="en-US" sz="1100" dirty="0"/>
              <a:t>, pg.278 – 286 </a:t>
            </a:r>
            <a:endParaRPr lang="en-US" sz="1100" dirty="0" smtClean="0"/>
          </a:p>
          <a:p>
            <a:pPr marL="285750" indent="-285750">
              <a:buFont typeface="Arial" charset="0"/>
              <a:buChar char="•"/>
            </a:pPr>
            <a:endParaRPr lang="en-US" sz="1100" dirty="0"/>
          </a:p>
          <a:p>
            <a:pPr marL="285750" indent="-285750">
              <a:buFont typeface="Arial" charset="0"/>
              <a:buChar char="•"/>
            </a:pPr>
            <a:r>
              <a:rPr lang="en-US" sz="1100" dirty="0" smtClean="0"/>
              <a:t>[</a:t>
            </a:r>
            <a:r>
              <a:rPr lang="en-US" sz="1100" dirty="0"/>
              <a:t>3]Tian Xia, </a:t>
            </a:r>
            <a:r>
              <a:rPr lang="en-US" sz="1100" dirty="0" err="1"/>
              <a:t>Yanmei</a:t>
            </a:r>
            <a:r>
              <a:rPr lang="en-US" sz="1100" dirty="0"/>
              <a:t> Chai, An Improvement to TF-IDF: Term Distribution based Term Weight Algorithm, </a:t>
            </a:r>
            <a:r>
              <a:rPr lang="en-US" sz="1100" i="1" dirty="0"/>
              <a:t>JOURNAL OF SOFTWARE, VOL. 6, NO. 3, MARCH 2011 </a:t>
            </a:r>
            <a:endParaRPr lang="en-US" sz="1100" dirty="0" smtClean="0"/>
          </a:p>
          <a:p>
            <a:pPr marL="285750" indent="-285750">
              <a:buFont typeface="Arial" charset="0"/>
              <a:buChar char="•"/>
            </a:pPr>
            <a:endParaRPr lang="en-US" sz="1100" dirty="0"/>
          </a:p>
          <a:p>
            <a:pPr marL="285750" indent="-285750">
              <a:buFont typeface="Arial" charset="0"/>
              <a:buChar char="•"/>
            </a:pPr>
            <a:r>
              <a:rPr lang="en-US" sz="1100" dirty="0" smtClean="0"/>
              <a:t>[</a:t>
            </a:r>
            <a:r>
              <a:rPr lang="en-US" sz="1100" dirty="0"/>
              <a:t>4] Ramos, Juan. (2003). Using TF-IDF to determine word relevance in document queries</a:t>
            </a:r>
            <a:r>
              <a:rPr lang="en-US" sz="1100" dirty="0" smtClean="0"/>
              <a:t>.</a:t>
            </a:r>
          </a:p>
          <a:p>
            <a:pPr marL="285750" indent="-285750">
              <a:buFont typeface="Arial" charset="0"/>
              <a:buChar char="•"/>
            </a:pPr>
            <a:endParaRPr lang="en-US" sz="1100" dirty="0"/>
          </a:p>
          <a:p>
            <a:pPr marL="285750" indent="-285750">
              <a:buFont typeface="Arial" charset="0"/>
              <a:buChar char="•"/>
            </a:pPr>
            <a:r>
              <a:rPr lang="en-US" sz="1100" dirty="0" smtClean="0"/>
              <a:t>[</a:t>
            </a:r>
            <a:r>
              <a:rPr lang="en-US" sz="1100" dirty="0"/>
              <a:t>5]G. Linden; B. Smith; J. York, </a:t>
            </a:r>
            <a:r>
              <a:rPr lang="en-US" sz="1100" dirty="0" err="1"/>
              <a:t>Amazon.com</a:t>
            </a:r>
            <a:r>
              <a:rPr lang="en-US" sz="1100" dirty="0"/>
              <a:t> recommendations: item-to-item collaborative filtering, </a:t>
            </a:r>
            <a:r>
              <a:rPr lang="en-US" sz="1100" i="1" dirty="0"/>
              <a:t>IEEE Internet Computing ( Volume: </a:t>
            </a:r>
            <a:r>
              <a:rPr lang="en-US" sz="1100" i="1" dirty="0" smtClean="0"/>
              <a:t>7</a:t>
            </a:r>
            <a:r>
              <a:rPr lang="en-US" sz="1100" i="1" dirty="0"/>
              <a:t>, Issue: 1, Jan/Feb 2003 )</a:t>
            </a:r>
            <a:r>
              <a:rPr lang="en-US" sz="1100" dirty="0"/>
              <a:t>, pages </a:t>
            </a:r>
            <a:r>
              <a:rPr lang="en-US" sz="1100" dirty="0" smtClean="0"/>
              <a:t>76-80</a:t>
            </a:r>
          </a:p>
        </p:txBody>
      </p:sp>
      <p:sp>
        <p:nvSpPr>
          <p:cNvPr id="4" name="Slide Number Placeholder 3">
            <a:extLst>
              <a:ext uri="{FF2B5EF4-FFF2-40B4-BE49-F238E27FC236}">
                <a16:creationId xmlns:a16="http://schemas.microsoft.com/office/drawing/2014/main" xmlns="" id="{DCB755EF-9758-4FC9-A797-9B4C0BA7EE9A}"/>
              </a:ext>
            </a:extLst>
          </p:cNvPr>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23</a:t>
            </a:fld>
            <a:endParaRPr lang="en"/>
          </a:p>
        </p:txBody>
      </p:sp>
    </p:spTree>
    <p:extLst>
      <p:ext uri="{BB962C8B-B14F-4D97-AF65-F5344CB8AC3E}">
        <p14:creationId xmlns:p14="http://schemas.microsoft.com/office/powerpoint/2010/main" xmlns="" val="1684601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38AC01CB-226F-4F59-AA36-5ACCDD047655}"/>
              </a:ext>
            </a:extLst>
          </p:cNvPr>
          <p:cNvSpPr>
            <a:spLocks noGrp="1"/>
          </p:cNvSpPr>
          <p:nvPr>
            <p:ph type="body" idx="1"/>
          </p:nvPr>
        </p:nvSpPr>
        <p:spPr>
          <a:xfrm>
            <a:off x="457200" y="493986"/>
            <a:ext cx="5511300" cy="3950368"/>
          </a:xfrm>
        </p:spPr>
        <p:txBody>
          <a:bodyPr/>
          <a:lstStyle/>
          <a:p>
            <a:pPr marL="285750" indent="-285750">
              <a:buFont typeface="Arial" charset="0"/>
              <a:buChar char="•"/>
            </a:pPr>
            <a:r>
              <a:rPr lang="en-US" sz="1100" dirty="0" smtClean="0"/>
              <a:t>[6]Michael </a:t>
            </a:r>
            <a:r>
              <a:rPr lang="en-US" sz="1100" dirty="0"/>
              <a:t>J. </a:t>
            </a:r>
            <a:r>
              <a:rPr lang="en-US" sz="1100" dirty="0" err="1"/>
              <a:t>Pazzani</a:t>
            </a:r>
            <a:r>
              <a:rPr lang="en-US" sz="1100" dirty="0"/>
              <a:t>, Daniel </a:t>
            </a:r>
            <a:r>
              <a:rPr lang="en-US" sz="1100" dirty="0" err="1"/>
              <a:t>Billsus</a:t>
            </a:r>
            <a:r>
              <a:rPr lang="en-US" sz="1100" dirty="0"/>
              <a:t>. “Content-Based Recommendation Systems”. </a:t>
            </a:r>
            <a:r>
              <a:rPr lang="en-US" sz="1100" i="1" dirty="0"/>
              <a:t>Springer-</a:t>
            </a:r>
            <a:r>
              <a:rPr lang="en-US" sz="1100" i="1" dirty="0" err="1"/>
              <a:t>Verlag</a:t>
            </a:r>
            <a:r>
              <a:rPr lang="en-US" sz="1100" i="1" dirty="0"/>
              <a:t> Berlin Heidelberg 2007. </a:t>
            </a:r>
            <a:r>
              <a:rPr lang="en-US" sz="1100" i="1" dirty="0" err="1"/>
              <a:t>doi</a:t>
            </a:r>
            <a:r>
              <a:rPr lang="en-US" sz="1100" i="1" dirty="0"/>
              <a:t>: </a:t>
            </a:r>
            <a:r>
              <a:rPr lang="en-US" sz="1100" i="1" dirty="0" smtClean="0"/>
              <a:t>10.1007/978-3-540-72079-9_10</a:t>
            </a:r>
            <a:endParaRPr lang="en-US" sz="1100" i="1" dirty="0"/>
          </a:p>
          <a:p>
            <a:pPr marL="285750" indent="-285750">
              <a:buFont typeface="Arial" charset="0"/>
              <a:buChar char="•"/>
            </a:pPr>
            <a:endParaRPr lang="en-US" sz="1100" i="1" dirty="0"/>
          </a:p>
          <a:p>
            <a:pPr marL="285750" indent="-285750">
              <a:buFont typeface="Arial" charset="0"/>
              <a:buChar char="•"/>
            </a:pPr>
            <a:r>
              <a:rPr lang="en-US" sz="1100" dirty="0" smtClean="0"/>
              <a:t>[7]Marko </a:t>
            </a:r>
            <a:r>
              <a:rPr lang="en-US" sz="1100" dirty="0" err="1"/>
              <a:t>Balabanovic</a:t>
            </a:r>
            <a:r>
              <a:rPr lang="en-US" sz="1100" dirty="0"/>
              <a:t>, </a:t>
            </a:r>
            <a:r>
              <a:rPr lang="en-US" sz="1100" dirty="0" err="1"/>
              <a:t>Yoav</a:t>
            </a:r>
            <a:r>
              <a:rPr lang="en-US" sz="1100" dirty="0"/>
              <a:t> </a:t>
            </a:r>
            <a:r>
              <a:rPr lang="en-US" sz="1100" dirty="0" err="1"/>
              <a:t>Shoham</a:t>
            </a:r>
            <a:r>
              <a:rPr lang="en-US" sz="1100" dirty="0"/>
              <a:t>. “Content-Based, Collaborative Recommendation”. </a:t>
            </a:r>
            <a:r>
              <a:rPr lang="en-US" sz="1100" i="1" dirty="0"/>
              <a:t>Communications of the ACM, Volume 40 Issue </a:t>
            </a:r>
            <a:r>
              <a:rPr lang="en-US" sz="1100" i="1" dirty="0" smtClean="0"/>
              <a:t>3</a:t>
            </a:r>
            <a:r>
              <a:rPr lang="en-US" sz="1100" i="1" dirty="0"/>
              <a:t>, March 1997, Pages 66-72. </a:t>
            </a:r>
            <a:r>
              <a:rPr lang="en-US" sz="1100" i="1" dirty="0" err="1"/>
              <a:t>doi</a:t>
            </a:r>
            <a:r>
              <a:rPr lang="en-US" sz="1100" i="1" dirty="0"/>
              <a:t>: 10.1145/245108.245124 </a:t>
            </a:r>
            <a:endParaRPr lang="en-US" sz="1100" dirty="0" smtClean="0"/>
          </a:p>
          <a:p>
            <a:pPr marL="285750" indent="-285750">
              <a:buFont typeface="Arial" charset="0"/>
              <a:buChar char="•"/>
            </a:pPr>
            <a:endParaRPr lang="en-US" sz="1100" dirty="0"/>
          </a:p>
          <a:p>
            <a:pPr marL="285750" indent="-285750">
              <a:buFont typeface="Arial" charset="0"/>
              <a:buChar char="•"/>
            </a:pPr>
            <a:r>
              <a:rPr lang="en-US" sz="1100" dirty="0" smtClean="0"/>
              <a:t>[</a:t>
            </a:r>
            <a:r>
              <a:rPr lang="en-US" sz="1100" dirty="0"/>
              <a:t>8] </a:t>
            </a:r>
            <a:r>
              <a:rPr lang="en-US" sz="1100" dirty="0" err="1"/>
              <a:t>Adomavicius</a:t>
            </a:r>
            <a:r>
              <a:rPr lang="en-US" sz="1100" dirty="0"/>
              <a:t>, G.; </a:t>
            </a:r>
            <a:r>
              <a:rPr lang="en-US" sz="1100" dirty="0" err="1"/>
              <a:t>Tuzhilin</a:t>
            </a:r>
            <a:r>
              <a:rPr lang="en-US" sz="1100" dirty="0"/>
              <a:t>, A. (June 2005). "Toward the Next Generation of Recommender Systems: A Survey of the State-of-the-Art and Possible Extensions". </a:t>
            </a:r>
            <a:r>
              <a:rPr lang="en-US" sz="1100" i="1" dirty="0"/>
              <a:t>IEEE Transactions on Knowledge and Data Engineering. 17 (6): 734-749. doi:10.1109/TKDE.2005.99 </a:t>
            </a:r>
            <a:endParaRPr lang="en-US" sz="1100" dirty="0" smtClean="0"/>
          </a:p>
          <a:p>
            <a:pPr marL="285750" indent="-285750">
              <a:buFont typeface="Arial" charset="0"/>
              <a:buChar char="•"/>
            </a:pPr>
            <a:endParaRPr lang="en-US" sz="1100" dirty="0"/>
          </a:p>
          <a:p>
            <a:pPr marL="285750" indent="-285750">
              <a:buFont typeface="Arial" charset="0"/>
              <a:buChar char="•"/>
            </a:pPr>
            <a:r>
              <a:rPr lang="en-US" sz="1100" dirty="0" smtClean="0"/>
              <a:t>[</a:t>
            </a:r>
            <a:r>
              <a:rPr lang="en-US" sz="1100" dirty="0"/>
              <a:t>9]</a:t>
            </a:r>
            <a:r>
              <a:rPr lang="en-US" sz="1100" dirty="0" err="1"/>
              <a:t>Terveen</a:t>
            </a:r>
            <a:r>
              <a:rPr lang="en-US" sz="1100" dirty="0"/>
              <a:t>, Loren</a:t>
            </a:r>
            <a:r>
              <a:rPr lang="en-US" sz="1100" i="1" dirty="0"/>
              <a:t>; </a:t>
            </a:r>
            <a:r>
              <a:rPr lang="en-US" sz="1100" dirty="0"/>
              <a:t>Hill, Will (2001). "Beyond Recommender Systems: Helping People Help Each Other" </a:t>
            </a:r>
            <a:r>
              <a:rPr lang="en-US" sz="1100" i="1" dirty="0"/>
              <a:t>(PDF). Addison-Wesley. p. 6</a:t>
            </a:r>
            <a:r>
              <a:rPr lang="en-US" sz="1100" dirty="0"/>
              <a:t>. Retrieved 16 January2012</a:t>
            </a:r>
            <a:r>
              <a:rPr lang="en-US" sz="1100" i="1" dirty="0"/>
              <a:t>. </a:t>
            </a:r>
            <a:endParaRPr lang="en-US" sz="1100" dirty="0" smtClean="0"/>
          </a:p>
          <a:p>
            <a:pPr marL="285750" indent="-285750">
              <a:buFont typeface="Arial" charset="0"/>
              <a:buChar char="•"/>
            </a:pPr>
            <a:endParaRPr lang="en-US" sz="1100" dirty="0"/>
          </a:p>
          <a:p>
            <a:pPr marL="285750" indent="-285750">
              <a:buFont typeface="Arial" charset="0"/>
              <a:buChar char="•"/>
            </a:pPr>
            <a:r>
              <a:rPr lang="en-US" sz="1100" dirty="0" smtClean="0"/>
              <a:t>[</a:t>
            </a:r>
            <a:r>
              <a:rPr lang="en-US" sz="1100" dirty="0"/>
              <a:t>10]Shweta </a:t>
            </a:r>
            <a:r>
              <a:rPr lang="en-US" sz="1100" dirty="0" err="1"/>
              <a:t>Taneja</a:t>
            </a:r>
            <a:r>
              <a:rPr lang="en-US" sz="1100" dirty="0"/>
              <a:t>, </a:t>
            </a:r>
            <a:r>
              <a:rPr lang="en-US" sz="1100" dirty="0" err="1"/>
              <a:t>Charu</a:t>
            </a:r>
            <a:r>
              <a:rPr lang="en-US" sz="1100" dirty="0"/>
              <a:t> Gupta, </a:t>
            </a:r>
            <a:r>
              <a:rPr lang="en-US" sz="1100" dirty="0" err="1"/>
              <a:t>Kratika</a:t>
            </a:r>
            <a:r>
              <a:rPr lang="en-US" sz="1100" dirty="0"/>
              <a:t> Goyal, </a:t>
            </a:r>
            <a:r>
              <a:rPr lang="en-US" sz="1100" dirty="0" err="1"/>
              <a:t>Dharna</a:t>
            </a:r>
            <a:r>
              <a:rPr lang="en-US" sz="1100" dirty="0"/>
              <a:t> </a:t>
            </a:r>
            <a:r>
              <a:rPr lang="en-US" sz="1100" dirty="0" err="1"/>
              <a:t>Gureja</a:t>
            </a:r>
            <a:r>
              <a:rPr lang="en-US" sz="1100" dirty="0"/>
              <a:t>. (February 2014). “An Enhanced K-Nearest Neighbor Algorithm Using Information Gain and Clustering”. </a:t>
            </a:r>
            <a:r>
              <a:rPr lang="en-US" sz="1100" i="1" dirty="0"/>
              <a:t>Advanced Computing &amp; Communication Technologies (ACCT). </a:t>
            </a:r>
            <a:r>
              <a:rPr lang="en-US" sz="1100" i="1" dirty="0" err="1"/>
              <a:t>doi</a:t>
            </a:r>
            <a:r>
              <a:rPr lang="en-US" sz="1100" i="1" dirty="0"/>
              <a:t>: 10.1109/ACCT.2014.22 </a:t>
            </a:r>
            <a:endParaRPr lang="en-US" sz="1100" dirty="0"/>
          </a:p>
        </p:txBody>
      </p:sp>
      <p:sp>
        <p:nvSpPr>
          <p:cNvPr id="4" name="Slide Number Placeholder 3">
            <a:extLst>
              <a:ext uri="{FF2B5EF4-FFF2-40B4-BE49-F238E27FC236}">
                <a16:creationId xmlns:a16="http://schemas.microsoft.com/office/drawing/2014/main" xmlns="" id="{DCB755EF-9758-4FC9-A797-9B4C0BA7EE9A}"/>
              </a:ext>
            </a:extLst>
          </p:cNvPr>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24</a:t>
            </a:fld>
            <a:endParaRPr lang="en"/>
          </a:p>
        </p:txBody>
      </p:sp>
    </p:spTree>
    <p:extLst>
      <p:ext uri="{BB962C8B-B14F-4D97-AF65-F5344CB8AC3E}">
        <p14:creationId xmlns:p14="http://schemas.microsoft.com/office/powerpoint/2010/main" xmlns="" val="17621754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Shape 250"/>
          <p:cNvSpPr txBox="1">
            <a:spLocks noGrp="1"/>
          </p:cNvSpPr>
          <p:nvPr>
            <p:ph type="ctrTitle" idx="4294967295"/>
          </p:nvPr>
        </p:nvSpPr>
        <p:spPr>
          <a:xfrm>
            <a:off x="2140050" y="872875"/>
            <a:ext cx="4863900" cy="1159800"/>
          </a:xfrm>
          <a:prstGeom prst="rect">
            <a:avLst/>
          </a:prstGeom>
        </p:spPr>
        <p:txBody>
          <a:bodyPr wrap="square" lIns="91425" tIns="91425" rIns="91425" bIns="91425" anchor="b" anchorCtr="0">
            <a:noAutofit/>
          </a:bodyPr>
          <a:lstStyle/>
          <a:p>
            <a:pPr lvl="0" algn="ctr" rtl="0">
              <a:spcBef>
                <a:spcPts val="0"/>
              </a:spcBef>
              <a:buNone/>
            </a:pPr>
            <a:r>
              <a:rPr lang="en" sz="6000">
                <a:solidFill>
                  <a:srgbClr val="FFFFFF"/>
                </a:solidFill>
              </a:rPr>
              <a:t>Thanks!</a:t>
            </a:r>
          </a:p>
        </p:txBody>
      </p:sp>
      <p:sp>
        <p:nvSpPr>
          <p:cNvPr id="251" name="Shape 251"/>
          <p:cNvSpPr txBox="1">
            <a:spLocks noGrp="1"/>
          </p:cNvSpPr>
          <p:nvPr>
            <p:ph type="subTitle" idx="4294967295"/>
          </p:nvPr>
        </p:nvSpPr>
        <p:spPr>
          <a:xfrm>
            <a:off x="2140050" y="2072430"/>
            <a:ext cx="4863900" cy="784800"/>
          </a:xfrm>
          <a:prstGeom prst="rect">
            <a:avLst/>
          </a:prstGeom>
        </p:spPr>
        <p:txBody>
          <a:bodyPr wrap="square" lIns="91425" tIns="91425" rIns="91425" bIns="91425" anchor="t" anchorCtr="0">
            <a:noAutofit/>
          </a:bodyPr>
          <a:lstStyle/>
          <a:p>
            <a:pPr lvl="0" algn="ctr" rtl="0">
              <a:spcBef>
                <a:spcPts val="0"/>
              </a:spcBef>
              <a:buNone/>
            </a:pPr>
            <a:r>
              <a:rPr lang="en" sz="3600" dirty="0">
                <a:solidFill>
                  <a:srgbClr val="FFFFFF"/>
                </a:solidFill>
              </a:rPr>
              <a:t>Any questions?</a:t>
            </a:r>
          </a:p>
        </p:txBody>
      </p:sp>
      <p:sp>
        <p:nvSpPr>
          <p:cNvPr id="252" name="Shape 252"/>
          <p:cNvSpPr txBox="1">
            <a:spLocks noGrp="1"/>
          </p:cNvSpPr>
          <p:nvPr>
            <p:ph type="body" idx="4294967295"/>
          </p:nvPr>
        </p:nvSpPr>
        <p:spPr>
          <a:xfrm>
            <a:off x="2199317" y="3162246"/>
            <a:ext cx="4863900" cy="1373700"/>
          </a:xfrm>
          <a:prstGeom prst="rect">
            <a:avLst/>
          </a:prstGeom>
        </p:spPr>
        <p:txBody>
          <a:bodyPr wrap="square" lIns="91425" tIns="91425" rIns="91425" bIns="91425" anchor="t" anchorCtr="0">
            <a:noAutofit/>
          </a:bodyPr>
          <a:lstStyle/>
          <a:p>
            <a:pPr lvl="0" algn="ctr" rtl="0">
              <a:spcBef>
                <a:spcPts val="0"/>
              </a:spcBef>
              <a:buNone/>
            </a:pPr>
            <a:r>
              <a:rPr lang="en-US" sz="1400">
                <a:solidFill>
                  <a:srgbClr val="FFFFFF"/>
                </a:solidFill>
              </a:rPr>
              <a:t>The </a:t>
            </a:r>
            <a:r>
              <a:rPr lang="en-US" sz="1400" smtClean="0">
                <a:solidFill>
                  <a:srgbClr val="FFFFFF"/>
                </a:solidFill>
              </a:rPr>
              <a:t>project can </a:t>
            </a:r>
            <a:r>
              <a:rPr lang="en-US" sz="1400" dirty="0">
                <a:solidFill>
                  <a:srgbClr val="FFFFFF"/>
                </a:solidFill>
              </a:rPr>
              <a:t>be found at:</a:t>
            </a:r>
          </a:p>
          <a:p>
            <a:pPr lvl="0" algn="ctr">
              <a:spcBef>
                <a:spcPts val="0"/>
              </a:spcBef>
              <a:buNone/>
            </a:pPr>
            <a:r>
              <a:rPr lang="en-US" sz="1400" dirty="0">
                <a:solidFill>
                  <a:srgbClr val="FFFFFF"/>
                </a:solidFill>
              </a:rPr>
              <a:t>https://github.com/pranavj1001/TeenHub</a:t>
            </a:r>
            <a:endParaRPr lang="en" sz="1400" dirty="0">
              <a:solidFill>
                <a:srgbClr val="FFFFFF"/>
              </a:solidFill>
            </a:endParaRPr>
          </a:p>
        </p:txBody>
      </p:sp>
      <p:sp>
        <p:nvSpPr>
          <p:cNvPr id="253" name="Shape 253"/>
          <p:cNvSpPr txBox="1">
            <a:spLocks noGrp="1"/>
          </p:cNvSpPr>
          <p:nvPr>
            <p:ph type="sldNum" idx="12"/>
          </p:nvPr>
        </p:nvSpPr>
        <p:spPr>
          <a:xfrm>
            <a:off x="4297650" y="46736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pPr lvl="0">
                <a:spcBef>
                  <a:spcPts val="0"/>
                </a:spcBef>
                <a:buNone/>
              </a:pPr>
              <a:t>25</a:t>
            </a:fld>
            <a:endParaRPr lang="en"/>
          </a:p>
        </p:txBody>
      </p:sp>
    </p:spTree>
    <p:extLst>
      <p:ext uri="{BB962C8B-B14F-4D97-AF65-F5344CB8AC3E}">
        <p14:creationId xmlns:p14="http://schemas.microsoft.com/office/powerpoint/2010/main" xmlns="" val="413097114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ctrTitle"/>
          </p:nvPr>
        </p:nvSpPr>
        <p:spPr>
          <a:xfrm>
            <a:off x="685800" y="1154307"/>
            <a:ext cx="3914700" cy="1159800"/>
          </a:xfrm>
          <a:prstGeom prst="rect">
            <a:avLst/>
          </a:prstGeom>
        </p:spPr>
        <p:txBody>
          <a:bodyPr wrap="square" lIns="91425" tIns="91425" rIns="91425" bIns="91425" anchor="b" anchorCtr="0">
            <a:noAutofit/>
          </a:bodyPr>
          <a:lstStyle/>
          <a:p>
            <a:pPr lvl="0" rtl="0">
              <a:spcBef>
                <a:spcPts val="0"/>
              </a:spcBef>
              <a:buNone/>
            </a:pPr>
            <a:r>
              <a:rPr lang="en" dirty="0">
                <a:solidFill>
                  <a:srgbClr val="1155CC"/>
                </a:solidFill>
              </a:rPr>
              <a:t>1. </a:t>
            </a:r>
            <a:r>
              <a:rPr lang="en-US" dirty="0" smtClean="0"/>
              <a:t>Abstract</a:t>
            </a:r>
            <a:endParaRPr lang="en" dirty="0"/>
          </a:p>
        </p:txBody>
      </p:sp>
      <p:sp>
        <p:nvSpPr>
          <p:cNvPr id="82" name="Shape 82"/>
          <p:cNvSpPr txBox="1">
            <a:spLocks noGrp="1"/>
          </p:cNvSpPr>
          <p:nvPr>
            <p:ph type="subTitle" idx="1"/>
          </p:nvPr>
        </p:nvSpPr>
        <p:spPr>
          <a:xfrm>
            <a:off x="685800" y="3350654"/>
            <a:ext cx="3914700" cy="784800"/>
          </a:xfrm>
          <a:prstGeom prst="rect">
            <a:avLst/>
          </a:prstGeom>
        </p:spPr>
        <p:txBody>
          <a:bodyPr wrap="square" lIns="91425" tIns="91425" rIns="91425" bIns="91425" anchor="t" anchorCtr="0">
            <a:noAutofit/>
          </a:bodyPr>
          <a:lstStyle/>
          <a:p>
            <a:pPr lvl="0" rtl="0">
              <a:spcBef>
                <a:spcPts val="0"/>
              </a:spcBef>
              <a:buNone/>
            </a:pPr>
            <a:r>
              <a:rPr lang="en-US" dirty="0"/>
              <a:t>By</a:t>
            </a:r>
          </a:p>
          <a:p>
            <a:pPr lvl="0" rtl="0">
              <a:spcBef>
                <a:spcPts val="0"/>
              </a:spcBef>
              <a:buNone/>
            </a:pPr>
            <a:r>
              <a:rPr lang="en-US" dirty="0" err="1" smtClean="0"/>
              <a:t>Kedar</a:t>
            </a:r>
            <a:r>
              <a:rPr lang="en-US" dirty="0" smtClean="0"/>
              <a:t> Kale</a:t>
            </a:r>
            <a:endParaRPr lang="en" dirty="0"/>
          </a:p>
        </p:txBody>
      </p:sp>
      <p:sp>
        <p:nvSpPr>
          <p:cNvPr id="83" name="Shape 83"/>
          <p:cNvSpPr txBox="1">
            <a:spLocks noGrp="1"/>
          </p:cNvSpPr>
          <p:nvPr>
            <p:ph type="sldNum" idx="4294967295"/>
          </p:nvPr>
        </p:nvSpPr>
        <p:spPr>
          <a:xfrm>
            <a:off x="8480584" y="46736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pPr lvl="0">
                <a:spcBef>
                  <a:spcPts val="0"/>
                </a:spcBef>
                <a:buNone/>
              </a:pPr>
              <a:t>3</a:t>
            </a:fld>
            <a:endParaRPr lang="en"/>
          </a:p>
        </p:txBody>
      </p:sp>
    </p:spTree>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38AC01CB-226F-4F59-AA36-5ACCDD047655}"/>
              </a:ext>
            </a:extLst>
          </p:cNvPr>
          <p:cNvSpPr>
            <a:spLocks noGrp="1"/>
          </p:cNvSpPr>
          <p:nvPr>
            <p:ph type="body" idx="1"/>
          </p:nvPr>
        </p:nvSpPr>
        <p:spPr>
          <a:xfrm>
            <a:off x="457200" y="493986"/>
            <a:ext cx="5511300" cy="3950368"/>
          </a:xfrm>
        </p:spPr>
        <p:txBody>
          <a:bodyPr/>
          <a:lstStyle/>
          <a:p>
            <a:pPr marL="285750" indent="-285750">
              <a:buFont typeface="Arial" charset="0"/>
              <a:buChar char="•"/>
            </a:pPr>
            <a:r>
              <a:rPr lang="en-GB" dirty="0"/>
              <a:t>The concept of TeenHub falls into two domains: Machine Learning and Advanced Web </a:t>
            </a:r>
            <a:r>
              <a:rPr lang="en-GB" dirty="0" smtClean="0"/>
              <a:t>Application.</a:t>
            </a:r>
          </a:p>
          <a:p>
            <a:pPr marL="285750" indent="-285750">
              <a:buFont typeface="Arial" charset="0"/>
              <a:buChar char="•"/>
            </a:pPr>
            <a:endParaRPr lang="en-GB" dirty="0"/>
          </a:p>
          <a:p>
            <a:pPr marL="285750" indent="-285750">
              <a:buFont typeface="Arial" charset="0"/>
              <a:buChar char="•"/>
            </a:pPr>
            <a:r>
              <a:rPr lang="en-GB" dirty="0" smtClean="0"/>
              <a:t>In </a:t>
            </a:r>
            <a:r>
              <a:rPr lang="en-GB" dirty="0"/>
              <a:t>TeenHub, the aim is to visualize the Machine Learning algorithms on the web applications by using smart data visualization tools, algorithms and techniques and not limiting them to just run onto terminals. </a:t>
            </a:r>
            <a:endParaRPr lang="en-GB" dirty="0" smtClean="0"/>
          </a:p>
          <a:p>
            <a:pPr marL="285750" indent="-285750">
              <a:buFont typeface="Arial" charset="0"/>
              <a:buChar char="•"/>
            </a:pPr>
            <a:endParaRPr lang="en-GB" dirty="0"/>
          </a:p>
          <a:p>
            <a:pPr marL="285750" indent="-285750">
              <a:buFont typeface="Arial" charset="0"/>
              <a:buChar char="•"/>
            </a:pPr>
            <a:r>
              <a:rPr lang="en-GB" dirty="0" smtClean="0"/>
              <a:t>It </a:t>
            </a:r>
            <a:r>
              <a:rPr lang="en-GB" dirty="0"/>
              <a:t>will be an all in one package for entertainment news and ratings.</a:t>
            </a:r>
            <a:endParaRPr lang="en-US" dirty="0"/>
          </a:p>
          <a:p>
            <a:endParaRPr lang="en-US" dirty="0"/>
          </a:p>
        </p:txBody>
      </p:sp>
      <p:sp>
        <p:nvSpPr>
          <p:cNvPr id="4" name="Slide Number Placeholder 3">
            <a:extLst>
              <a:ext uri="{FF2B5EF4-FFF2-40B4-BE49-F238E27FC236}">
                <a16:creationId xmlns:a16="http://schemas.microsoft.com/office/drawing/2014/main" xmlns="" id="{DCB755EF-9758-4FC9-A797-9B4C0BA7EE9A}"/>
              </a:ext>
            </a:extLst>
          </p:cNvPr>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4</a:t>
            </a:fld>
            <a:endParaRPr lang="en"/>
          </a:p>
        </p:txBody>
      </p:sp>
    </p:spTree>
    <p:extLst>
      <p:ext uri="{BB962C8B-B14F-4D97-AF65-F5344CB8AC3E}">
        <p14:creationId xmlns:p14="http://schemas.microsoft.com/office/powerpoint/2010/main" xmlns="" val="8424319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ctrTitle"/>
          </p:nvPr>
        </p:nvSpPr>
        <p:spPr>
          <a:xfrm>
            <a:off x="685800" y="1734207"/>
            <a:ext cx="3914700" cy="1159800"/>
          </a:xfrm>
          <a:prstGeom prst="rect">
            <a:avLst/>
          </a:prstGeom>
        </p:spPr>
        <p:txBody>
          <a:bodyPr wrap="square" lIns="91425" tIns="91425" rIns="91425" bIns="91425" anchor="b" anchorCtr="0">
            <a:noAutofit/>
          </a:bodyPr>
          <a:lstStyle/>
          <a:p>
            <a:pPr lvl="0" rtl="0">
              <a:spcBef>
                <a:spcPts val="0"/>
              </a:spcBef>
              <a:buNone/>
            </a:pPr>
            <a:r>
              <a:rPr lang="en" dirty="0">
                <a:solidFill>
                  <a:srgbClr val="1155CC"/>
                </a:solidFill>
              </a:rPr>
              <a:t>2</a:t>
            </a:r>
            <a:r>
              <a:rPr lang="en" dirty="0" smtClean="0">
                <a:solidFill>
                  <a:srgbClr val="1155CC"/>
                </a:solidFill>
              </a:rPr>
              <a:t>. </a:t>
            </a:r>
            <a:r>
              <a:rPr lang="en-US" dirty="0"/>
              <a:t>Aim &amp; Objective</a:t>
            </a:r>
            <a:endParaRPr lang="en" dirty="0"/>
          </a:p>
        </p:txBody>
      </p:sp>
      <p:sp>
        <p:nvSpPr>
          <p:cNvPr id="82" name="Shape 82"/>
          <p:cNvSpPr txBox="1">
            <a:spLocks noGrp="1"/>
          </p:cNvSpPr>
          <p:nvPr>
            <p:ph type="subTitle" idx="1"/>
          </p:nvPr>
        </p:nvSpPr>
        <p:spPr>
          <a:xfrm>
            <a:off x="685800" y="3350654"/>
            <a:ext cx="3914700" cy="784800"/>
          </a:xfrm>
          <a:prstGeom prst="rect">
            <a:avLst/>
          </a:prstGeom>
        </p:spPr>
        <p:txBody>
          <a:bodyPr wrap="square" lIns="91425" tIns="91425" rIns="91425" bIns="91425" anchor="t" anchorCtr="0">
            <a:noAutofit/>
          </a:bodyPr>
          <a:lstStyle/>
          <a:p>
            <a:pPr lvl="0" rtl="0">
              <a:spcBef>
                <a:spcPts val="0"/>
              </a:spcBef>
              <a:buNone/>
            </a:pPr>
            <a:r>
              <a:rPr lang="en-US" dirty="0"/>
              <a:t>By</a:t>
            </a:r>
          </a:p>
          <a:p>
            <a:pPr lvl="0" rtl="0">
              <a:spcBef>
                <a:spcPts val="0"/>
              </a:spcBef>
              <a:buNone/>
            </a:pPr>
            <a:r>
              <a:rPr lang="en-US" dirty="0" err="1" smtClean="0"/>
              <a:t>Kedar</a:t>
            </a:r>
            <a:r>
              <a:rPr lang="en-US" dirty="0" smtClean="0"/>
              <a:t> Kale</a:t>
            </a:r>
            <a:endParaRPr lang="en" dirty="0"/>
          </a:p>
        </p:txBody>
      </p:sp>
      <p:sp>
        <p:nvSpPr>
          <p:cNvPr id="83" name="Shape 83"/>
          <p:cNvSpPr txBox="1">
            <a:spLocks noGrp="1"/>
          </p:cNvSpPr>
          <p:nvPr>
            <p:ph type="sldNum" idx="4294967295"/>
          </p:nvPr>
        </p:nvSpPr>
        <p:spPr>
          <a:xfrm>
            <a:off x="8480584" y="46736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pPr lvl="0">
                <a:spcBef>
                  <a:spcPts val="0"/>
                </a:spcBef>
                <a:buNone/>
              </a:pPr>
              <a:t>5</a:t>
            </a:fld>
            <a:endParaRPr lang="en"/>
          </a:p>
        </p:txBody>
      </p:sp>
    </p:spTree>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38AC01CB-226F-4F59-AA36-5ACCDD047655}"/>
              </a:ext>
            </a:extLst>
          </p:cNvPr>
          <p:cNvSpPr>
            <a:spLocks noGrp="1"/>
          </p:cNvSpPr>
          <p:nvPr>
            <p:ph type="body" idx="1"/>
          </p:nvPr>
        </p:nvSpPr>
        <p:spPr>
          <a:xfrm>
            <a:off x="457200" y="493986"/>
            <a:ext cx="5511300" cy="3950368"/>
          </a:xfrm>
        </p:spPr>
        <p:txBody>
          <a:bodyPr/>
          <a:lstStyle/>
          <a:p>
            <a:pPr>
              <a:buNone/>
            </a:pPr>
            <a:r>
              <a:rPr lang="en-US" dirty="0"/>
              <a:t>The aim of this project is to provide a one place solution for all entertainment needs of users of all age group</a:t>
            </a:r>
            <a:r>
              <a:rPr lang="en-US" dirty="0" smtClean="0"/>
              <a:t>.</a:t>
            </a:r>
          </a:p>
          <a:p>
            <a:pPr>
              <a:buNone/>
            </a:pPr>
            <a:r>
              <a:rPr lang="en-US" dirty="0"/>
              <a:t/>
            </a:r>
            <a:br>
              <a:rPr lang="en-US" dirty="0"/>
            </a:br>
            <a:r>
              <a:rPr lang="en-US" dirty="0"/>
              <a:t>The objectives are: </a:t>
            </a:r>
          </a:p>
          <a:p>
            <a:pPr marL="342900" indent="-342900">
              <a:buFont typeface="+mj-lt"/>
              <a:buAutoNum type="arabicPeriod"/>
            </a:pPr>
            <a:r>
              <a:rPr lang="en-US" dirty="0" smtClean="0"/>
              <a:t>To </a:t>
            </a:r>
            <a:r>
              <a:rPr lang="en-US" dirty="0"/>
              <a:t>implement recommendation engine for movies, </a:t>
            </a:r>
            <a:r>
              <a:rPr lang="en-US" dirty="0" smtClean="0"/>
              <a:t>songs</a:t>
            </a:r>
            <a:r>
              <a:rPr lang="en-US" dirty="0"/>
              <a:t> </a:t>
            </a:r>
            <a:r>
              <a:rPr lang="en-US" dirty="0" smtClean="0"/>
              <a:t>and games. </a:t>
            </a:r>
            <a:endParaRPr lang="en-US" dirty="0"/>
          </a:p>
          <a:p>
            <a:pPr marL="342900" indent="-342900">
              <a:buFont typeface="+mj-lt"/>
              <a:buAutoNum type="arabicPeriod"/>
            </a:pPr>
            <a:r>
              <a:rPr lang="en-US" dirty="0" smtClean="0"/>
              <a:t>To </a:t>
            </a:r>
            <a:r>
              <a:rPr lang="en-US" dirty="0"/>
              <a:t>implement a custom search </a:t>
            </a:r>
            <a:r>
              <a:rPr lang="en-US" dirty="0" smtClean="0"/>
              <a:t>engine.</a:t>
            </a:r>
            <a:endParaRPr lang="en-US" dirty="0"/>
          </a:p>
          <a:p>
            <a:pPr marL="342900" indent="-342900">
              <a:buFont typeface="+mj-lt"/>
              <a:buAutoNum type="arabicPeriod"/>
            </a:pPr>
            <a:r>
              <a:rPr lang="en-US" dirty="0" smtClean="0"/>
              <a:t>To </a:t>
            </a:r>
            <a:r>
              <a:rPr lang="en-US" dirty="0"/>
              <a:t>design a responsive design for the web </a:t>
            </a:r>
            <a:r>
              <a:rPr lang="en-US" dirty="0" smtClean="0"/>
              <a:t>application.</a:t>
            </a:r>
            <a:endParaRPr lang="en-US" dirty="0"/>
          </a:p>
          <a:p>
            <a:pPr marL="342900" indent="-342900">
              <a:buFont typeface="+mj-lt"/>
              <a:buAutoNum type="arabicPeriod"/>
            </a:pPr>
            <a:r>
              <a:rPr lang="en-US" dirty="0" smtClean="0"/>
              <a:t>To </a:t>
            </a:r>
            <a:r>
              <a:rPr lang="en-US" dirty="0"/>
              <a:t>implement a dashboard for the users to view their activities. </a:t>
            </a:r>
          </a:p>
          <a:p>
            <a:endParaRPr lang="en-US" dirty="0"/>
          </a:p>
        </p:txBody>
      </p:sp>
      <p:sp>
        <p:nvSpPr>
          <p:cNvPr id="4" name="Slide Number Placeholder 3">
            <a:extLst>
              <a:ext uri="{FF2B5EF4-FFF2-40B4-BE49-F238E27FC236}">
                <a16:creationId xmlns:a16="http://schemas.microsoft.com/office/drawing/2014/main" xmlns="" id="{DCB755EF-9758-4FC9-A797-9B4C0BA7EE9A}"/>
              </a:ext>
            </a:extLst>
          </p:cNvPr>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6</a:t>
            </a:fld>
            <a:endParaRPr lang="en"/>
          </a:p>
        </p:txBody>
      </p:sp>
    </p:spTree>
    <p:extLst>
      <p:ext uri="{BB962C8B-B14F-4D97-AF65-F5344CB8AC3E}">
        <p14:creationId xmlns:p14="http://schemas.microsoft.com/office/powerpoint/2010/main" xmlns="" val="10716221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ctrTitle"/>
          </p:nvPr>
        </p:nvSpPr>
        <p:spPr>
          <a:xfrm>
            <a:off x="685800" y="1397876"/>
            <a:ext cx="3914700" cy="1159800"/>
          </a:xfrm>
          <a:prstGeom prst="rect">
            <a:avLst/>
          </a:prstGeom>
        </p:spPr>
        <p:txBody>
          <a:bodyPr wrap="square" lIns="91425" tIns="91425" rIns="91425" bIns="91425" anchor="b" anchorCtr="0">
            <a:noAutofit/>
          </a:bodyPr>
          <a:lstStyle/>
          <a:p>
            <a:pPr lvl="0" rtl="0">
              <a:spcBef>
                <a:spcPts val="0"/>
              </a:spcBef>
              <a:buNone/>
            </a:pPr>
            <a:r>
              <a:rPr lang="en" dirty="0" smtClean="0">
                <a:solidFill>
                  <a:srgbClr val="1155CC"/>
                </a:solidFill>
              </a:rPr>
              <a:t>3.</a:t>
            </a:r>
            <a:r>
              <a:rPr lang="en-US" dirty="0" smtClean="0"/>
              <a:t>Introduction</a:t>
            </a:r>
            <a:endParaRPr lang="en" dirty="0"/>
          </a:p>
        </p:txBody>
      </p:sp>
      <p:sp>
        <p:nvSpPr>
          <p:cNvPr id="82" name="Shape 82"/>
          <p:cNvSpPr txBox="1">
            <a:spLocks noGrp="1"/>
          </p:cNvSpPr>
          <p:nvPr>
            <p:ph type="subTitle" idx="1"/>
          </p:nvPr>
        </p:nvSpPr>
        <p:spPr>
          <a:xfrm>
            <a:off x="685800" y="3350654"/>
            <a:ext cx="3914700" cy="784800"/>
          </a:xfrm>
          <a:prstGeom prst="rect">
            <a:avLst/>
          </a:prstGeom>
        </p:spPr>
        <p:txBody>
          <a:bodyPr wrap="square" lIns="91425" tIns="91425" rIns="91425" bIns="91425" anchor="t" anchorCtr="0">
            <a:noAutofit/>
          </a:bodyPr>
          <a:lstStyle/>
          <a:p>
            <a:pPr lvl="0" rtl="0">
              <a:spcBef>
                <a:spcPts val="0"/>
              </a:spcBef>
              <a:buNone/>
            </a:pPr>
            <a:r>
              <a:rPr lang="en-US" dirty="0"/>
              <a:t>By</a:t>
            </a:r>
          </a:p>
          <a:p>
            <a:pPr lvl="0" rtl="0">
              <a:spcBef>
                <a:spcPts val="0"/>
              </a:spcBef>
              <a:buNone/>
            </a:pPr>
            <a:r>
              <a:rPr lang="en-US" dirty="0" err="1" smtClean="0"/>
              <a:t>Kedar</a:t>
            </a:r>
            <a:r>
              <a:rPr lang="en-US" dirty="0" smtClean="0"/>
              <a:t> Kale</a:t>
            </a:r>
            <a:endParaRPr lang="en" dirty="0"/>
          </a:p>
        </p:txBody>
      </p:sp>
      <p:sp>
        <p:nvSpPr>
          <p:cNvPr id="83" name="Shape 83"/>
          <p:cNvSpPr txBox="1">
            <a:spLocks noGrp="1"/>
          </p:cNvSpPr>
          <p:nvPr>
            <p:ph type="sldNum" idx="4294967295"/>
          </p:nvPr>
        </p:nvSpPr>
        <p:spPr>
          <a:xfrm>
            <a:off x="8480584" y="46736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pPr lvl="0">
                <a:spcBef>
                  <a:spcPts val="0"/>
                </a:spcBef>
                <a:buNone/>
              </a:pPr>
              <a:t>7</a:t>
            </a:fld>
            <a:endParaRPr lang="en"/>
          </a:p>
        </p:txBody>
      </p:sp>
    </p:spTree>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38AC01CB-226F-4F59-AA36-5ACCDD047655}"/>
              </a:ext>
            </a:extLst>
          </p:cNvPr>
          <p:cNvSpPr>
            <a:spLocks noGrp="1"/>
          </p:cNvSpPr>
          <p:nvPr>
            <p:ph type="body" idx="1"/>
          </p:nvPr>
        </p:nvSpPr>
        <p:spPr>
          <a:xfrm>
            <a:off x="457200" y="493986"/>
            <a:ext cx="5511300" cy="3950368"/>
          </a:xfrm>
        </p:spPr>
        <p:txBody>
          <a:bodyPr/>
          <a:lstStyle/>
          <a:p>
            <a:pPr marL="285750" indent="-285750">
              <a:buFont typeface="Arial" charset="0"/>
              <a:buChar char="•"/>
            </a:pPr>
            <a:r>
              <a:rPr lang="en-US" dirty="0"/>
              <a:t>On the Internet, where the number of choices is overwhelming, there </a:t>
            </a:r>
            <a:r>
              <a:rPr lang="en-US" dirty="0" smtClean="0"/>
              <a:t>is a </a:t>
            </a:r>
            <a:r>
              <a:rPr lang="en-US" dirty="0"/>
              <a:t>need to filter, prioritize and efficiently deliver relevant information in order to alleviate the problem of information overload, which has created a potential problem to many Internet users. </a:t>
            </a:r>
            <a:endParaRPr lang="en-US" dirty="0" smtClean="0"/>
          </a:p>
          <a:p>
            <a:pPr marL="285750" indent="-285750">
              <a:buFont typeface="Arial" charset="0"/>
              <a:buChar char="•"/>
            </a:pPr>
            <a:endParaRPr lang="en-US" dirty="0"/>
          </a:p>
          <a:p>
            <a:pPr marL="285750" indent="-285750">
              <a:buFont typeface="Arial" charset="0"/>
              <a:buChar char="•"/>
            </a:pPr>
            <a:r>
              <a:rPr lang="en-US" dirty="0" smtClean="0"/>
              <a:t>Recommender </a:t>
            </a:r>
            <a:r>
              <a:rPr lang="en-US" dirty="0"/>
              <a:t>systems solve this problem by searching through large volume of dynamically generated information to provide users with personalized content and services. </a:t>
            </a:r>
          </a:p>
        </p:txBody>
      </p:sp>
      <p:sp>
        <p:nvSpPr>
          <p:cNvPr id="4" name="Slide Number Placeholder 3">
            <a:extLst>
              <a:ext uri="{FF2B5EF4-FFF2-40B4-BE49-F238E27FC236}">
                <a16:creationId xmlns:a16="http://schemas.microsoft.com/office/drawing/2014/main" xmlns="" id="{DCB755EF-9758-4FC9-A797-9B4C0BA7EE9A}"/>
              </a:ext>
            </a:extLst>
          </p:cNvPr>
          <p:cNvSpPr>
            <a:spLocks noGrp="1"/>
          </p:cNvSpPr>
          <p:nvPr>
            <p:ph type="sldNum" idx="12"/>
          </p:nvPr>
        </p:nvSpPr>
        <p:spPr/>
        <p:txBody>
          <a:bodyPr/>
          <a:lstStyle/>
          <a:p>
            <a:pPr lvl="0">
              <a:spcBef>
                <a:spcPts val="0"/>
              </a:spcBef>
              <a:buNone/>
            </a:pPr>
            <a:fld id="{00000000-1234-1234-1234-123412341234}" type="slidenum">
              <a:rPr lang="en" smtClean="0"/>
              <a:pPr lvl="0">
                <a:spcBef>
                  <a:spcPts val="0"/>
                </a:spcBef>
                <a:buNone/>
              </a:pPr>
              <a:t>8</a:t>
            </a:fld>
            <a:endParaRPr lang="en"/>
          </a:p>
        </p:txBody>
      </p:sp>
    </p:spTree>
    <p:extLst>
      <p:ext uri="{BB962C8B-B14F-4D97-AF65-F5344CB8AC3E}">
        <p14:creationId xmlns:p14="http://schemas.microsoft.com/office/powerpoint/2010/main" xmlns="" val="4866355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ctrTitle"/>
          </p:nvPr>
        </p:nvSpPr>
        <p:spPr>
          <a:xfrm>
            <a:off x="685800" y="1734207"/>
            <a:ext cx="3914700" cy="1159800"/>
          </a:xfrm>
          <a:prstGeom prst="rect">
            <a:avLst/>
          </a:prstGeom>
        </p:spPr>
        <p:txBody>
          <a:bodyPr wrap="square" lIns="91425" tIns="91425" rIns="91425" bIns="91425" anchor="b" anchorCtr="0">
            <a:noAutofit/>
          </a:bodyPr>
          <a:lstStyle/>
          <a:p>
            <a:pPr lvl="0" rtl="0">
              <a:spcBef>
                <a:spcPts val="0"/>
              </a:spcBef>
              <a:buNone/>
            </a:pPr>
            <a:r>
              <a:rPr lang="en" dirty="0" smtClean="0">
                <a:solidFill>
                  <a:srgbClr val="1155CC"/>
                </a:solidFill>
              </a:rPr>
              <a:t>4. </a:t>
            </a:r>
            <a:r>
              <a:rPr lang="en-US" dirty="0" smtClean="0"/>
              <a:t>Review of Literature</a:t>
            </a:r>
            <a:endParaRPr lang="en" dirty="0"/>
          </a:p>
        </p:txBody>
      </p:sp>
      <p:sp>
        <p:nvSpPr>
          <p:cNvPr id="82" name="Shape 82"/>
          <p:cNvSpPr txBox="1">
            <a:spLocks noGrp="1"/>
          </p:cNvSpPr>
          <p:nvPr>
            <p:ph type="subTitle" idx="1"/>
          </p:nvPr>
        </p:nvSpPr>
        <p:spPr>
          <a:xfrm>
            <a:off x="685800" y="3350654"/>
            <a:ext cx="3914700" cy="784800"/>
          </a:xfrm>
          <a:prstGeom prst="rect">
            <a:avLst/>
          </a:prstGeom>
        </p:spPr>
        <p:txBody>
          <a:bodyPr wrap="square" lIns="91425" tIns="91425" rIns="91425" bIns="91425" anchor="t" anchorCtr="0">
            <a:noAutofit/>
          </a:bodyPr>
          <a:lstStyle/>
          <a:p>
            <a:pPr lvl="0" rtl="0">
              <a:spcBef>
                <a:spcPts val="0"/>
              </a:spcBef>
              <a:buNone/>
            </a:pPr>
            <a:r>
              <a:rPr lang="en-US" dirty="0"/>
              <a:t>By</a:t>
            </a:r>
          </a:p>
          <a:p>
            <a:pPr lvl="0" rtl="0">
              <a:spcBef>
                <a:spcPts val="0"/>
              </a:spcBef>
              <a:buNone/>
            </a:pPr>
            <a:r>
              <a:rPr lang="en-US" dirty="0" err="1" smtClean="0"/>
              <a:t>Kedar</a:t>
            </a:r>
            <a:r>
              <a:rPr lang="en-US" dirty="0" smtClean="0"/>
              <a:t> Kale</a:t>
            </a:r>
            <a:endParaRPr lang="en" dirty="0"/>
          </a:p>
        </p:txBody>
      </p:sp>
      <p:sp>
        <p:nvSpPr>
          <p:cNvPr id="83" name="Shape 83"/>
          <p:cNvSpPr txBox="1">
            <a:spLocks noGrp="1"/>
          </p:cNvSpPr>
          <p:nvPr>
            <p:ph type="sldNum" idx="4294967295"/>
          </p:nvPr>
        </p:nvSpPr>
        <p:spPr>
          <a:xfrm>
            <a:off x="8480584" y="46736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pPr lvl="0">
                <a:spcBef>
                  <a:spcPts val="0"/>
                </a:spcBef>
                <a:buNone/>
              </a:pPr>
              <a:t>9</a:t>
            </a:fld>
            <a:endParaRPr lang="en"/>
          </a:p>
        </p:txBody>
      </p:sp>
    </p:spTree>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Eglamou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918</TotalTime>
  <Words>932</Words>
  <Application>Microsoft Macintosh PowerPoint</Application>
  <PresentationFormat>On-screen Show (16:9)</PresentationFormat>
  <Paragraphs>148</Paragraphs>
  <Slides>25</Slides>
  <Notes>14</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Eglamour template</vt:lpstr>
      <vt:lpstr>Slide 1</vt:lpstr>
      <vt:lpstr>TeenHub  Recommendation System</vt:lpstr>
      <vt:lpstr>1. Abstract</vt:lpstr>
      <vt:lpstr>Slide 4</vt:lpstr>
      <vt:lpstr>2. Aim &amp; Objective</vt:lpstr>
      <vt:lpstr>Slide 6</vt:lpstr>
      <vt:lpstr>3.Introduction</vt:lpstr>
      <vt:lpstr>Slide 8</vt:lpstr>
      <vt:lpstr>4. Review of Literature</vt:lpstr>
      <vt:lpstr>Slide 10</vt:lpstr>
      <vt:lpstr>Slide 11</vt:lpstr>
      <vt:lpstr>Slide 12</vt:lpstr>
      <vt:lpstr>5. Proposed System</vt:lpstr>
      <vt:lpstr>Slide 14</vt:lpstr>
      <vt:lpstr>Slide 15</vt:lpstr>
      <vt:lpstr>Slide 16</vt:lpstr>
      <vt:lpstr>6. Results</vt:lpstr>
      <vt:lpstr>Slide 18</vt:lpstr>
      <vt:lpstr>Slide 19</vt:lpstr>
      <vt:lpstr>7. Conclusion</vt:lpstr>
      <vt:lpstr>Slide 21</vt:lpstr>
      <vt:lpstr>8. References</vt:lpstr>
      <vt:lpstr>Slide 23</vt:lpstr>
      <vt:lpstr>Slide 24</vt:lpstr>
      <vt:lpstr>Thanks!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TeenHub</dc:title>
  <dc:creator>Pranav Jain</dc:creator>
  <cp:lastModifiedBy>my</cp:lastModifiedBy>
  <cp:revision>48</cp:revision>
  <dcterms:modified xsi:type="dcterms:W3CDTF">2018-03-25T07:08:51Z</dcterms:modified>
</cp:coreProperties>
</file>